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9" r:id="rId2"/>
    <p:sldId id="262" r:id="rId3"/>
    <p:sldId id="271" r:id="rId4"/>
    <p:sldId id="267" r:id="rId5"/>
    <p:sldId id="261" r:id="rId6"/>
    <p:sldId id="280" r:id="rId7"/>
    <p:sldId id="317" r:id="rId8"/>
    <p:sldId id="318" r:id="rId9"/>
    <p:sldId id="316" r:id="rId10"/>
    <p:sldId id="312" r:id="rId11"/>
    <p:sldId id="279" r:id="rId12"/>
    <p:sldId id="275" r:id="rId13"/>
    <p:sldId id="283" r:id="rId14"/>
    <p:sldId id="305" r:id="rId15"/>
    <p:sldId id="284" r:id="rId16"/>
    <p:sldId id="304" r:id="rId17"/>
    <p:sldId id="285" r:id="rId18"/>
    <p:sldId id="322" r:id="rId19"/>
    <p:sldId id="315" r:id="rId20"/>
    <p:sldId id="324" r:id="rId21"/>
    <p:sldId id="314" r:id="rId22"/>
    <p:sldId id="269" r:id="rId23"/>
    <p:sldId id="300" r:id="rId24"/>
    <p:sldId id="306" r:id="rId25"/>
    <p:sldId id="313" r:id="rId26"/>
    <p:sldId id="296" r:id="rId27"/>
    <p:sldId id="321" r:id="rId28"/>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A6A1D9-1840-4989-8803-79D84E032779}"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2132030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A6A1D9-1840-4989-8803-79D84E032779}"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201773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A6A1D9-1840-4989-8803-79D84E032779}"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3823843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A6A1D9-1840-4989-8803-79D84E032779}" type="datetimeFigureOut">
              <a:rPr lang="en-US" smtClean="0"/>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1115167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A6A1D9-1840-4989-8803-79D84E032779}" type="datetimeFigureOut">
              <a:rPr lang="en-US" smtClean="0"/>
              <a:t>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700320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A6A1D9-1840-4989-8803-79D84E032779}" type="datetimeFigureOut">
              <a:rPr lang="en-US" smtClean="0"/>
              <a:t>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284742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A6A1D9-1840-4989-8803-79D84E032779}" type="datetimeFigureOut">
              <a:rPr lang="en-US" smtClean="0"/>
              <a:t>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139053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A6A1D9-1840-4989-8803-79D84E032779}" type="datetimeFigureOut">
              <a:rPr lang="en-US" smtClean="0"/>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857273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A6A1D9-1840-4989-8803-79D84E032779}" type="datetimeFigureOut">
              <a:rPr lang="en-US" smtClean="0"/>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36410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A6A1D9-1840-4989-8803-79D84E032779}"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2008393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A6A1D9-1840-4989-8803-79D84E032779}"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8D5C8-BDE5-4580-AB81-4417FAA81E23}" type="slidenum">
              <a:rPr lang="en-US" smtClean="0"/>
              <a:t>‹#›</a:t>
            </a:fld>
            <a:endParaRPr lang="en-US"/>
          </a:p>
        </p:txBody>
      </p:sp>
    </p:spTree>
    <p:extLst>
      <p:ext uri="{BB962C8B-B14F-4D97-AF65-F5344CB8AC3E}">
        <p14:creationId xmlns:p14="http://schemas.microsoft.com/office/powerpoint/2010/main" val="3663096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A6A1D9-1840-4989-8803-79D84E032779}" type="datetimeFigureOut">
              <a:rPr lang="en-US" smtClean="0"/>
              <a:t>1/30/2025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8D5C8-BDE5-4580-AB81-4417FAA81E23}" type="slidenum">
              <a:rPr lang="en-US" smtClean="0"/>
              <a:t>‹#›</a:t>
            </a:fld>
            <a:endParaRPr lang="en-US"/>
          </a:p>
        </p:txBody>
      </p:sp>
    </p:spTree>
    <p:extLst>
      <p:ext uri="{BB962C8B-B14F-4D97-AF65-F5344CB8AC3E}">
        <p14:creationId xmlns:p14="http://schemas.microsoft.com/office/powerpoint/2010/main" val="2903955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jpg"/><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jpg"/><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0.jpg"/><Relationship Id="rId1" Type="http://schemas.openxmlformats.org/officeDocument/2006/relationships/slideLayout" Target="../slideLayouts/slideLayout4.xml"/><Relationship Id="rId5" Type="http://schemas.openxmlformats.org/officeDocument/2006/relationships/image" Target="../media/image21.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4.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4.xml"/><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4.xml"/><Relationship Id="rId5" Type="http://schemas.openxmlformats.org/officeDocument/2006/relationships/image" Target="../media/image43.jpg"/><Relationship Id="rId4" Type="http://schemas.openxmlformats.org/officeDocument/2006/relationships/image" Target="../media/image42.jpg"/></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4.xml"/><Relationship Id="rId5" Type="http://schemas.openxmlformats.org/officeDocument/2006/relationships/image" Target="../media/image47.jpg"/><Relationship Id="rId4" Type="http://schemas.openxmlformats.org/officeDocument/2006/relationships/image" Target="../media/image46.jpg"/></Relationships>
</file>

<file path=ppt/slides/_rels/slide1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 Id="rId5" Type="http://schemas.openxmlformats.org/officeDocument/2006/relationships/image" Target="../media/image52.jpe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 Id="rId5" Type="http://schemas.openxmlformats.org/officeDocument/2006/relationships/image" Target="../media/image56.jpeg"/><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3.jpeg"/><Relationship Id="rId1" Type="http://schemas.openxmlformats.org/officeDocument/2006/relationships/slideLayout" Target="../slideLayouts/slideLayout4.xml"/><Relationship Id="rId5" Type="http://schemas.openxmlformats.org/officeDocument/2006/relationships/image" Target="../media/image59.jpg"/><Relationship Id="rId4" Type="http://schemas.openxmlformats.org/officeDocument/2006/relationships/image" Target="../media/image58.jpg"/></Relationships>
</file>

<file path=ppt/slides/_rels/slide2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4.xml"/><Relationship Id="rId5" Type="http://schemas.openxmlformats.org/officeDocument/2006/relationships/image" Target="../media/image66.jpeg"/><Relationship Id="rId4" Type="http://schemas.openxmlformats.org/officeDocument/2006/relationships/image" Target="../media/image65.jp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 Id="rId5" Type="http://schemas.openxmlformats.org/officeDocument/2006/relationships/image" Target="../media/image70.jp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xml"/><Relationship Id="rId4" Type="http://schemas.openxmlformats.org/officeDocument/2006/relationships/image" Target="../media/image7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067"/>
          </a:xfrm>
          <a:solidFill>
            <a:srgbClr val="FF0000"/>
          </a:solidFill>
        </p:spPr>
        <p:txBody>
          <a:bodyPr>
            <a:normAutofit/>
          </a:bodyPr>
          <a:lstStyle/>
          <a:p>
            <a:pPr algn="ctr"/>
            <a:r>
              <a:rPr lang="en-US" b="1" dirty="0"/>
              <a:t>ATV  Adventure</a:t>
            </a:r>
          </a:p>
        </p:txBody>
      </p:sp>
      <p:sp>
        <p:nvSpPr>
          <p:cNvPr id="4" name="Content Placeholder 3"/>
          <p:cNvSpPr>
            <a:spLocks noGrp="1"/>
          </p:cNvSpPr>
          <p:nvPr>
            <p:ph sz="half" idx="2"/>
          </p:nvPr>
        </p:nvSpPr>
        <p:spPr>
          <a:xfrm>
            <a:off x="6172200" y="1648178"/>
            <a:ext cx="5181600" cy="4572000"/>
          </a:xfrm>
        </p:spPr>
        <p:txBody>
          <a:bodyPr>
            <a:normAutofit fontScale="25000" lnSpcReduction="20000"/>
          </a:bodyPr>
          <a:lstStyle/>
          <a:p>
            <a:pPr algn="just" fontAlgn="base"/>
            <a:r>
              <a:rPr lang="en-US" sz="4800" b="0" i="0" dirty="0">
                <a:solidFill>
                  <a:srgbClr val="2A2D2E"/>
                </a:solidFill>
                <a:effectLst/>
                <a:latin typeface="Poppins"/>
              </a:rPr>
              <a:t>While you in Bali absolutely </a:t>
            </a:r>
            <a:r>
              <a:rPr lang="en-US" sz="4800" b="0" i="0" dirty="0" err="1">
                <a:solidFill>
                  <a:srgbClr val="2A2D2E"/>
                </a:solidFill>
                <a:effectLst/>
                <a:latin typeface="Poppins"/>
              </a:rPr>
              <a:t>Ubud</a:t>
            </a:r>
            <a:r>
              <a:rPr lang="en-US" sz="4800" b="0" i="0" dirty="0">
                <a:solidFill>
                  <a:srgbClr val="2A2D2E"/>
                </a:solidFill>
                <a:effectLst/>
                <a:latin typeface="Poppins"/>
              </a:rPr>
              <a:t> could be in your list, and we located just 15 minutes from </a:t>
            </a:r>
            <a:r>
              <a:rPr lang="en-US" sz="4800" b="0" i="0" dirty="0" err="1">
                <a:solidFill>
                  <a:srgbClr val="2A2D2E"/>
                </a:solidFill>
                <a:effectLst/>
                <a:latin typeface="Poppins"/>
              </a:rPr>
              <a:t>Ubud</a:t>
            </a:r>
            <a:r>
              <a:rPr lang="en-US" sz="4800" b="0" i="0" dirty="0">
                <a:solidFill>
                  <a:srgbClr val="2A2D2E"/>
                </a:solidFill>
                <a:effectLst/>
                <a:latin typeface="Poppins"/>
              </a:rPr>
              <a:t>. We offer a challenge for adventurer for the ATV ride. As our standard to maintain the service and tour running safely, fun, and memorable, our professional instructor will give you Briefing about how to ride ATV, Use safety equipment, Standard of safety and trek information.</a:t>
            </a:r>
          </a:p>
          <a:p>
            <a:pPr algn="just" fontAlgn="base"/>
            <a:r>
              <a:rPr lang="en-US" sz="4800" b="0" i="0" dirty="0">
                <a:solidFill>
                  <a:srgbClr val="2A2D2E"/>
                </a:solidFill>
                <a:effectLst/>
                <a:latin typeface="Poppins"/>
              </a:rPr>
              <a:t>This tour has two optional 5 km and 7 km length of the trek with duration 1 hours and 2 hours through some interesting such as stunning scenery, uphill and downhill jungle trek, muddy trek, rice paddies, river trek, fun spiral trek, pond trek, as well tunnel and water splash. Along the way you will admire with natural view and fresh air.</a:t>
            </a:r>
          </a:p>
          <a:p>
            <a:pPr algn="just" fontAlgn="base"/>
            <a:r>
              <a:rPr lang="en-US" sz="4800" b="0" i="0" dirty="0">
                <a:solidFill>
                  <a:srgbClr val="2A2D2E"/>
                </a:solidFill>
                <a:effectLst/>
                <a:latin typeface="Poppins"/>
              </a:rPr>
              <a:t>Our guide will ensure that your adventure is safe, comfortable and fun. Let’s join us and had a great adventure with your family member, friend or your partner. Adventure is out there and get</a:t>
            </a:r>
          </a:p>
          <a:p>
            <a:pPr algn="just" fontAlgn="base"/>
            <a:r>
              <a:rPr lang="en-US" sz="4800" b="1" i="0" dirty="0">
                <a:solidFill>
                  <a:srgbClr val="0B143A"/>
                </a:solidFill>
                <a:effectLst/>
                <a:latin typeface="Poppins"/>
              </a:rPr>
              <a:t>INCLUDE</a:t>
            </a:r>
            <a:endParaRPr lang="en-US" sz="4800" b="0" i="0" dirty="0">
              <a:solidFill>
                <a:srgbClr val="2A2D2E"/>
              </a:solidFill>
              <a:effectLst/>
              <a:latin typeface="Poppins"/>
            </a:endParaRPr>
          </a:p>
          <a:p>
            <a:pPr algn="l" fontAlgn="base">
              <a:buFont typeface="Arial" panose="020B0604020202020204" pitchFamily="34" charset="0"/>
              <a:buChar char="•"/>
            </a:pPr>
            <a:r>
              <a:rPr lang="en-US" sz="4800" b="0" i="0" dirty="0">
                <a:solidFill>
                  <a:srgbClr val="2A2D2E"/>
                </a:solidFill>
                <a:effectLst/>
                <a:latin typeface="Poppins"/>
              </a:rPr>
              <a:t>Welcome Drink</a:t>
            </a:r>
          </a:p>
          <a:p>
            <a:pPr algn="l" fontAlgn="base">
              <a:buFont typeface="Arial" panose="020B0604020202020204" pitchFamily="34" charset="0"/>
              <a:buChar char="•"/>
            </a:pPr>
            <a:r>
              <a:rPr lang="en-US" sz="4800" b="0" i="0" dirty="0">
                <a:solidFill>
                  <a:srgbClr val="2A2D2E"/>
                </a:solidFill>
                <a:effectLst/>
                <a:latin typeface="Poppins"/>
              </a:rPr>
              <a:t>Locker and changing room</a:t>
            </a:r>
          </a:p>
          <a:p>
            <a:pPr algn="l" fontAlgn="base">
              <a:buFont typeface="Arial" panose="020B0604020202020204" pitchFamily="34" charset="0"/>
              <a:buChar char="•"/>
            </a:pPr>
            <a:r>
              <a:rPr lang="en-US" sz="4800" b="0" i="0" dirty="0">
                <a:solidFill>
                  <a:srgbClr val="2A2D2E"/>
                </a:solidFill>
                <a:effectLst/>
                <a:latin typeface="Poppins"/>
              </a:rPr>
              <a:t>Experienced and Professional Guide</a:t>
            </a:r>
          </a:p>
          <a:p>
            <a:pPr algn="l" fontAlgn="base">
              <a:buFont typeface="Arial" panose="020B0604020202020204" pitchFamily="34" charset="0"/>
              <a:buChar char="•"/>
            </a:pPr>
            <a:r>
              <a:rPr lang="en-US" sz="4800" b="0" i="0" dirty="0">
                <a:solidFill>
                  <a:srgbClr val="2A2D2E"/>
                </a:solidFill>
                <a:effectLst/>
                <a:latin typeface="Poppins"/>
              </a:rPr>
              <a:t>Safety equipment (helmet &amp; boot shoes)</a:t>
            </a:r>
          </a:p>
          <a:p>
            <a:pPr algn="l" fontAlgn="base">
              <a:buFont typeface="Arial" panose="020B0604020202020204" pitchFamily="34" charset="0"/>
              <a:buChar char="•"/>
            </a:pPr>
            <a:r>
              <a:rPr lang="en-US" sz="4800" b="0" i="0" dirty="0">
                <a:solidFill>
                  <a:srgbClr val="2A2D2E"/>
                </a:solidFill>
                <a:effectLst/>
                <a:latin typeface="Poppins"/>
              </a:rPr>
              <a:t>Hot shower facilities (soap &amp; shampoo), Clean Towel</a:t>
            </a:r>
          </a:p>
          <a:p>
            <a:pPr algn="l" fontAlgn="base">
              <a:buFont typeface="Arial" panose="020B0604020202020204" pitchFamily="34" charset="0"/>
              <a:buChar char="•"/>
            </a:pPr>
            <a:r>
              <a:rPr lang="en-US" sz="4800" b="0" i="0" dirty="0">
                <a:solidFill>
                  <a:srgbClr val="2A2D2E"/>
                </a:solidFill>
                <a:effectLst/>
                <a:latin typeface="Poppins"/>
              </a:rPr>
              <a:t>Buffet Lunch, Coffee &amp; Tea</a:t>
            </a:r>
          </a:p>
          <a:p>
            <a:pPr algn="l" fontAlgn="base">
              <a:buFont typeface="Arial" panose="020B0604020202020204" pitchFamily="34" charset="0"/>
              <a:buChar char="•"/>
            </a:pPr>
            <a:r>
              <a:rPr lang="en-US" sz="4800" b="0" i="0" dirty="0">
                <a:solidFill>
                  <a:srgbClr val="2A2D2E"/>
                </a:solidFill>
                <a:effectLst/>
                <a:latin typeface="Poppins"/>
              </a:rPr>
              <a:t>Insurance covered IDR 500.000.000</a:t>
            </a:r>
          </a:p>
          <a:p>
            <a:pPr algn="l" fontAlgn="base">
              <a:buFont typeface="Arial" panose="020B0604020202020204" pitchFamily="34" charset="0"/>
              <a:buChar char="•"/>
            </a:pPr>
            <a:r>
              <a:rPr lang="en-US" sz="4800" b="0" i="0" dirty="0">
                <a:solidFill>
                  <a:srgbClr val="2A2D2E"/>
                </a:solidFill>
                <a:effectLst/>
                <a:latin typeface="Poppins"/>
              </a:rPr>
              <a:t>Air conditioned private return transfer</a:t>
            </a:r>
            <a:r>
              <a:rPr lang="en-US" sz="4800" b="1" dirty="0">
                <a:solidFill>
                  <a:srgbClr val="2A2D2E"/>
                </a:solidFill>
                <a:latin typeface="Poppins"/>
              </a:rPr>
              <a:t> </a:t>
            </a:r>
            <a:r>
              <a:rPr lang="en-US" sz="3700" b="1" dirty="0"/>
              <a:t>               </a:t>
            </a:r>
          </a:p>
        </p:txBody>
      </p:sp>
      <p:pic>
        <p:nvPicPr>
          <p:cNvPr id="11" name="Content Placeholder 10">
            <a:extLst>
              <a:ext uri="{FF2B5EF4-FFF2-40B4-BE49-F238E27FC236}">
                <a16:creationId xmlns:a16="http://schemas.microsoft.com/office/drawing/2014/main" id="{7C98744C-8FC3-4A6B-82F7-F38D67D6E97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1747073"/>
            <a:ext cx="2545397" cy="1921816"/>
          </a:xfrm>
        </p:spPr>
      </p:pic>
      <p:pic>
        <p:nvPicPr>
          <p:cNvPr id="13" name="Picture 12">
            <a:extLst>
              <a:ext uri="{FF2B5EF4-FFF2-40B4-BE49-F238E27FC236}">
                <a16:creationId xmlns:a16="http://schemas.microsoft.com/office/drawing/2014/main" id="{8ACB8D7F-DF26-425E-91B3-B4A80B24FF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804356"/>
            <a:ext cx="2545398" cy="2043288"/>
          </a:xfrm>
          <a:prstGeom prst="rect">
            <a:avLst/>
          </a:prstGeom>
        </p:spPr>
      </p:pic>
      <p:pic>
        <p:nvPicPr>
          <p:cNvPr id="15" name="Picture 14">
            <a:extLst>
              <a:ext uri="{FF2B5EF4-FFF2-40B4-BE49-F238E27FC236}">
                <a16:creationId xmlns:a16="http://schemas.microsoft.com/office/drawing/2014/main" id="{AE1D464A-B09F-492C-8484-016024D78B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3422" y="1747072"/>
            <a:ext cx="2638778" cy="4100571"/>
          </a:xfrm>
          <a:prstGeom prst="rect">
            <a:avLst/>
          </a:prstGeom>
        </p:spPr>
      </p:pic>
    </p:spTree>
    <p:extLst>
      <p:ext uri="{BB962C8B-B14F-4D97-AF65-F5344CB8AC3E}">
        <p14:creationId xmlns:p14="http://schemas.microsoft.com/office/powerpoint/2010/main" val="1566071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2400"/>
            <a:ext cx="10515600" cy="961398"/>
          </a:xfrm>
          <a:solidFill>
            <a:srgbClr val="FF0000"/>
          </a:solidFill>
        </p:spPr>
        <p:txBody>
          <a:bodyPr/>
          <a:lstStyle/>
          <a:p>
            <a:pPr algn="ctr"/>
            <a:r>
              <a:rPr lang="en-US" b="1" dirty="0"/>
              <a:t>JUNGLE BUGGIES</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058194"/>
            <a:ext cx="5181600" cy="3886200"/>
          </a:xfrm>
        </p:spPr>
      </p:pic>
      <p:sp>
        <p:nvSpPr>
          <p:cNvPr id="4" name="Content Placeholder 3"/>
          <p:cNvSpPr>
            <a:spLocks noGrp="1"/>
          </p:cNvSpPr>
          <p:nvPr>
            <p:ph sz="half" idx="2"/>
          </p:nvPr>
        </p:nvSpPr>
        <p:spPr/>
        <p:txBody>
          <a:bodyPr>
            <a:normAutofit fontScale="47500" lnSpcReduction="20000"/>
          </a:bodyPr>
          <a:lstStyle/>
          <a:p>
            <a:pPr fontAlgn="base"/>
            <a:r>
              <a:rPr lang="en-US" sz="3400" dirty="0"/>
              <a:t>Start your engines and get ready to embark on a journey into the jungle to experience Bali’s first and only purpose-built ATV track. This thrilling new course, spanning 5km over each lap, was crafted with the hardiest adventure seekers in mind to provide an exciting and intense driving experience like no other on the island.</a:t>
            </a:r>
          </a:p>
          <a:p>
            <a:pPr fontAlgn="base"/>
            <a:r>
              <a:rPr lang="en-US" b="1" cap="all" dirty="0"/>
              <a:t>TOUR INCLUSIONS</a:t>
            </a:r>
          </a:p>
          <a:p>
            <a:pPr fontAlgn="base"/>
            <a:r>
              <a:rPr lang="en-US" b="1" dirty="0"/>
              <a:t>Full Safety Equipment</a:t>
            </a:r>
          </a:p>
          <a:p>
            <a:pPr fontAlgn="base"/>
            <a:r>
              <a:rPr lang="en-US" b="1" dirty="0"/>
              <a:t>3 Laps on the Track</a:t>
            </a:r>
          </a:p>
          <a:p>
            <a:pPr fontAlgn="base"/>
            <a:r>
              <a:rPr lang="en-US" b="1" dirty="0"/>
              <a:t>Access to the Mason Gourmet Chocolate Factory Showroom</a:t>
            </a:r>
          </a:p>
          <a:p>
            <a:pPr fontAlgn="base"/>
            <a:r>
              <a:rPr lang="en-US" b="1" dirty="0"/>
              <a:t>Delicious Lunch</a:t>
            </a:r>
          </a:p>
          <a:p>
            <a:pPr fontAlgn="base"/>
            <a:r>
              <a:rPr lang="en-US" b="1" dirty="0"/>
              <a:t>Air-Conditioned Hotel Transfers</a:t>
            </a:r>
          </a:p>
          <a:p>
            <a:pPr fontAlgn="base"/>
            <a:r>
              <a:rPr lang="en-US" b="1" dirty="0"/>
              <a:t>Emergency Accident Insurance</a:t>
            </a:r>
          </a:p>
          <a:p>
            <a:pPr fontAlgn="base"/>
            <a:r>
              <a:rPr lang="en-US" b="1" dirty="0"/>
              <a:t>Emergency Air </a:t>
            </a:r>
            <a:r>
              <a:rPr lang="en-US" b="1" dirty="0" err="1"/>
              <a:t>Medivac</a:t>
            </a:r>
            <a:r>
              <a:rPr lang="en-US" b="1" dirty="0"/>
              <a:t>*</a:t>
            </a:r>
          </a:p>
          <a:p>
            <a:pPr fontAlgn="base"/>
            <a:r>
              <a:rPr lang="en-US" b="1" dirty="0"/>
              <a:t>Free Wi-F, </a:t>
            </a:r>
            <a:r>
              <a:rPr lang="en-US" b="1" dirty="0">
                <a:solidFill>
                  <a:srgbClr val="FF0000"/>
                </a:solidFill>
              </a:rPr>
              <a:t>NEED TO SHOW YOUR DRIVING LICENSE</a:t>
            </a:r>
          </a:p>
          <a:p>
            <a:r>
              <a:rPr lang="en-US" sz="3800" b="1" dirty="0"/>
              <a:t>Pick up : 07.30 – 08.00 AM</a:t>
            </a:r>
          </a:p>
          <a:p>
            <a:endParaRPr lang="en-US" sz="2900" b="1" dirty="0"/>
          </a:p>
        </p:txBody>
      </p:sp>
    </p:spTree>
    <p:extLst>
      <p:ext uri="{BB962C8B-B14F-4D97-AF65-F5344CB8AC3E}">
        <p14:creationId xmlns:p14="http://schemas.microsoft.com/office/powerpoint/2010/main" val="3706246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6489"/>
            <a:ext cx="10515600" cy="1115946"/>
          </a:xfrm>
          <a:solidFill>
            <a:srgbClr val="FF0000"/>
          </a:solidFill>
        </p:spPr>
        <p:txBody>
          <a:bodyPr/>
          <a:lstStyle/>
          <a:p>
            <a:pPr algn="ctr"/>
            <a:r>
              <a:rPr lang="en-US" b="1" dirty="0"/>
              <a:t>QUAD BIKE </a:t>
            </a:r>
          </a:p>
        </p:txBody>
      </p:sp>
      <p:sp>
        <p:nvSpPr>
          <p:cNvPr id="4" name="Content Placeholder 3"/>
          <p:cNvSpPr>
            <a:spLocks noGrp="1"/>
          </p:cNvSpPr>
          <p:nvPr>
            <p:ph sz="half" idx="2"/>
          </p:nvPr>
        </p:nvSpPr>
        <p:spPr>
          <a:xfrm>
            <a:off x="6172200" y="1902898"/>
            <a:ext cx="5181600" cy="4214567"/>
          </a:xfrm>
        </p:spPr>
        <p:txBody>
          <a:bodyPr>
            <a:normAutofit fontScale="55000" lnSpcReduction="20000"/>
          </a:bodyPr>
          <a:lstStyle/>
          <a:p>
            <a:pPr fontAlgn="base"/>
            <a:r>
              <a:rPr lang="en-US" b="1" dirty="0"/>
              <a:t>Detail Itinerary</a:t>
            </a:r>
          </a:p>
          <a:p>
            <a:pPr algn="just" fontAlgn="base"/>
            <a:r>
              <a:rPr lang="en-US" dirty="0"/>
              <a:t>Get ready to get dusty &amp; muddy as you drive yourself through 5 different types of authentic Balinese terrain! Enjoy the quad bike adventure through rice fields, plantations, crossing the jungle, mud tracks, and 2 traditional villages in </a:t>
            </a:r>
            <a:r>
              <a:rPr lang="en-US" dirty="0" err="1"/>
              <a:t>Desa</a:t>
            </a:r>
            <a:r>
              <a:rPr lang="en-US" dirty="0"/>
              <a:t> </a:t>
            </a:r>
            <a:r>
              <a:rPr lang="en-US" dirty="0" err="1"/>
              <a:t>Kerta</a:t>
            </a:r>
            <a:r>
              <a:rPr lang="en-US" dirty="0"/>
              <a:t>, </a:t>
            </a:r>
            <a:r>
              <a:rPr lang="en-US" dirty="0" err="1"/>
              <a:t>Payangan</a:t>
            </a:r>
            <a:r>
              <a:rPr lang="en-US" dirty="0"/>
              <a:t>! Quads are fully automatic &amp; easy to operate, but if you prefer, you can ride as a passenger with somebody from your group or our one of our guides. All of our tours are accompanied by experienced guides. Also, groups will be split up in to different groups, based on driving skill, to make sure that each tour is catered to your liking.</a:t>
            </a:r>
          </a:p>
          <a:p>
            <a:pPr fontAlgn="base"/>
            <a:r>
              <a:rPr lang="en-US" b="1" dirty="0"/>
              <a:t>Meal Description</a:t>
            </a:r>
          </a:p>
          <a:p>
            <a:pPr fontAlgn="base"/>
            <a:r>
              <a:rPr lang="en-US" dirty="0"/>
              <a:t>Lunch</a:t>
            </a:r>
          </a:p>
          <a:p>
            <a:pPr fontAlgn="base"/>
            <a:r>
              <a:rPr lang="en-US" b="1" dirty="0"/>
              <a:t>Days of Operation</a:t>
            </a:r>
          </a:p>
          <a:p>
            <a:pPr fontAlgn="base"/>
            <a:r>
              <a:rPr lang="en-US" dirty="0"/>
              <a:t>Daily</a:t>
            </a:r>
          </a:p>
          <a:p>
            <a:pPr fontAlgn="base"/>
            <a:r>
              <a:rPr lang="en-US" b="1" dirty="0"/>
              <a:t>Start Time</a:t>
            </a:r>
          </a:p>
          <a:p>
            <a:pPr fontAlgn="base"/>
            <a:r>
              <a:rPr lang="en-US" sz="2900" b="1" dirty="0"/>
              <a:t>Early Bird Tour pick up 07.15 am</a:t>
            </a:r>
            <a:br>
              <a:rPr lang="en-US" sz="2900" b="1" dirty="0"/>
            </a:br>
            <a:r>
              <a:rPr lang="en-US" sz="2900" b="1" dirty="0"/>
              <a:t>Morning Tour : pick up 09.15 am</a:t>
            </a:r>
            <a:br>
              <a:rPr lang="en-US" sz="2900" b="1" dirty="0"/>
            </a:br>
            <a:r>
              <a:rPr lang="en-US" sz="2900" b="1" dirty="0"/>
              <a:t>Afternoon Tour : pick up 12.15 pm</a:t>
            </a:r>
          </a:p>
          <a:p>
            <a:endParaRPr lang="en-US" sz="2900" dirty="0"/>
          </a:p>
        </p:txBody>
      </p:sp>
      <p:pic>
        <p:nvPicPr>
          <p:cNvPr id="10" name="Content Placeholder 9"/>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1902897"/>
            <a:ext cx="5214870" cy="4214568"/>
          </a:xfrm>
        </p:spPr>
      </p:pic>
    </p:spTree>
    <p:extLst>
      <p:ext uri="{BB962C8B-B14F-4D97-AF65-F5344CB8AC3E}">
        <p14:creationId xmlns:p14="http://schemas.microsoft.com/office/powerpoint/2010/main" val="1990842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404883"/>
            <a:ext cx="10515600" cy="1000036"/>
          </a:xfrm>
          <a:solidFill>
            <a:srgbClr val="FF0000"/>
          </a:solidFill>
        </p:spPr>
        <p:txBody>
          <a:bodyPr/>
          <a:lstStyle/>
          <a:p>
            <a:pPr algn="ctr"/>
            <a:r>
              <a:rPr lang="en-US" b="1" dirty="0"/>
              <a:t>WHITE WATER RAFTING</a:t>
            </a:r>
          </a:p>
        </p:txBody>
      </p:sp>
      <p:sp>
        <p:nvSpPr>
          <p:cNvPr id="6" name="Content Placeholder 5"/>
          <p:cNvSpPr>
            <a:spLocks noGrp="1"/>
          </p:cNvSpPr>
          <p:nvPr>
            <p:ph sz="half" idx="2"/>
          </p:nvPr>
        </p:nvSpPr>
        <p:spPr/>
        <p:txBody>
          <a:bodyPr>
            <a:normAutofit fontScale="55000" lnSpcReduction="20000"/>
          </a:bodyPr>
          <a:lstStyle/>
          <a:p>
            <a:pPr fontAlgn="base"/>
            <a:r>
              <a:rPr lang="en-US" sz="2900" dirty="0"/>
              <a:t>Get wet and wild with the pioneers of Bali’s adventure industry, and enjoy a thrilling and scenic journey along the enigmatic </a:t>
            </a:r>
            <a:r>
              <a:rPr lang="en-US" sz="2900" dirty="0" err="1"/>
              <a:t>Ayung</a:t>
            </a:r>
            <a:r>
              <a:rPr lang="en-US" sz="2900" dirty="0"/>
              <a:t> River in </a:t>
            </a:r>
            <a:r>
              <a:rPr lang="en-US" sz="2900" dirty="0" err="1"/>
              <a:t>Ubud</a:t>
            </a:r>
            <a:r>
              <a:rPr lang="en-US" sz="2900" dirty="0"/>
              <a:t>. Featuring Bali’s longest white water rafting trip and exclusively providing the only premium experience available on the island from start to finish; including the best facilities, equipment, safety, food and service.</a:t>
            </a:r>
          </a:p>
          <a:p>
            <a:pPr fontAlgn="base"/>
            <a:r>
              <a:rPr lang="en-US" b="1" cap="all" dirty="0"/>
              <a:t>TOUR INCLUSIONS</a:t>
            </a:r>
          </a:p>
          <a:p>
            <a:pPr fontAlgn="base"/>
            <a:r>
              <a:rPr lang="en-US" b="1" dirty="0"/>
              <a:t>Complete, Modern Safety Equipment</a:t>
            </a:r>
          </a:p>
          <a:p>
            <a:pPr fontAlgn="base"/>
            <a:r>
              <a:rPr lang="en-US" b="1" dirty="0"/>
              <a:t>Gourmet Buffet Lunch</a:t>
            </a:r>
          </a:p>
          <a:p>
            <a:pPr fontAlgn="base"/>
            <a:r>
              <a:rPr lang="en-US" b="1" dirty="0"/>
              <a:t>Change Rooms, Towels &amp; Hot Showers</a:t>
            </a:r>
          </a:p>
          <a:p>
            <a:pPr fontAlgn="base"/>
            <a:r>
              <a:rPr lang="en-US" b="1" dirty="0"/>
              <a:t>Electronic Security Lockers</a:t>
            </a:r>
          </a:p>
          <a:p>
            <a:pPr fontAlgn="base"/>
            <a:r>
              <a:rPr lang="en-US" b="1" dirty="0"/>
              <a:t>Air-Conditioned Hotel Transfers</a:t>
            </a:r>
          </a:p>
          <a:p>
            <a:pPr fontAlgn="base"/>
            <a:r>
              <a:rPr lang="en-US" b="1" dirty="0"/>
              <a:t>Emergency Accident Insurance</a:t>
            </a:r>
          </a:p>
          <a:p>
            <a:pPr fontAlgn="base"/>
            <a:r>
              <a:rPr lang="en-US" b="1" dirty="0"/>
              <a:t>Emergency Air </a:t>
            </a:r>
            <a:r>
              <a:rPr lang="en-US" b="1" dirty="0" err="1"/>
              <a:t>Medivac</a:t>
            </a:r>
            <a:r>
              <a:rPr lang="en-US" b="1" dirty="0"/>
              <a:t>*</a:t>
            </a:r>
          </a:p>
          <a:p>
            <a:pPr fontAlgn="base"/>
            <a:r>
              <a:rPr lang="en-US" b="1" dirty="0"/>
              <a:t>Free Wi-Fi</a:t>
            </a:r>
          </a:p>
          <a:p>
            <a:pPr marL="0" indent="0">
              <a:buNone/>
            </a:pPr>
            <a:r>
              <a:rPr lang="en-US" sz="3400" b="1" dirty="0"/>
              <a:t>Pick Up 07.00 – 07.30 AM</a:t>
            </a:r>
          </a:p>
          <a:p>
            <a:pPr marL="0" indent="0">
              <a:buNone/>
            </a:pPr>
            <a:endParaRPr lang="en-US" sz="3400" dirty="0"/>
          </a:p>
        </p:txBody>
      </p:sp>
      <p:pic>
        <p:nvPicPr>
          <p:cNvPr id="11" name="Content Placeholder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051"/>
            <a:ext cx="5257800" cy="4306864"/>
          </a:xfrm>
        </p:spPr>
      </p:pic>
    </p:spTree>
    <p:extLst>
      <p:ext uri="{BB962C8B-B14F-4D97-AF65-F5344CB8AC3E}">
        <p14:creationId xmlns:p14="http://schemas.microsoft.com/office/powerpoint/2010/main" val="1916809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0731"/>
            <a:ext cx="10515600" cy="974277"/>
          </a:xfrm>
          <a:solidFill>
            <a:srgbClr val="FF0000"/>
          </a:solidFill>
        </p:spPr>
        <p:txBody>
          <a:bodyPr/>
          <a:lstStyle/>
          <a:p>
            <a:pPr algn="ctr"/>
            <a:r>
              <a:rPr lang="en-US" b="1" dirty="0"/>
              <a:t>ELEPHANT PARK TOUR</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5"/>
            <a:ext cx="5181600" cy="4351338"/>
          </a:xfrm>
        </p:spPr>
      </p:pic>
      <p:sp>
        <p:nvSpPr>
          <p:cNvPr id="4" name="Content Placeholder 3"/>
          <p:cNvSpPr>
            <a:spLocks noGrp="1"/>
          </p:cNvSpPr>
          <p:nvPr>
            <p:ph sz="half" idx="2"/>
          </p:nvPr>
        </p:nvSpPr>
        <p:spPr/>
        <p:txBody>
          <a:bodyPr>
            <a:normAutofit fontScale="70000" lnSpcReduction="20000"/>
          </a:bodyPr>
          <a:lstStyle/>
          <a:p>
            <a:pPr fontAlgn="base"/>
            <a:r>
              <a:rPr lang="en-US" dirty="0"/>
              <a:t>Walk on the wild side with an informative and scenic stroll atop an elephant through our park and the cool Taro jungle. An experience you’ll never forget, interacting and exercising with our resident giants. Afterwards, enjoy lunch with a view of the elephant bathing lake in our Park Restaurant.</a:t>
            </a:r>
          </a:p>
          <a:p>
            <a:pPr fontAlgn="base"/>
            <a:r>
              <a:rPr lang="en-US" b="1" cap="all" dirty="0"/>
              <a:t>TOUR INCLUSIONS</a:t>
            </a:r>
          </a:p>
          <a:p>
            <a:pPr fontAlgn="base"/>
            <a:r>
              <a:rPr lang="en-US" b="1" dirty="0"/>
              <a:t>All Park Facilities &amp; Attractions</a:t>
            </a:r>
          </a:p>
          <a:p>
            <a:pPr fontAlgn="base"/>
            <a:r>
              <a:rPr lang="en-US" b="1" dirty="0"/>
              <a:t>Full Buffet Lunch</a:t>
            </a:r>
          </a:p>
          <a:p>
            <a:pPr fontAlgn="base"/>
            <a:r>
              <a:rPr lang="en-US" b="1" dirty="0"/>
              <a:t>Air-Conditioned Hotel Transfers</a:t>
            </a:r>
          </a:p>
          <a:p>
            <a:pPr fontAlgn="base"/>
            <a:r>
              <a:rPr lang="en-US" b="1" dirty="0"/>
              <a:t>Accident Insurance</a:t>
            </a:r>
          </a:p>
          <a:p>
            <a:pPr fontAlgn="base"/>
            <a:r>
              <a:rPr lang="en-US" b="1" dirty="0"/>
              <a:t>Emergency Air </a:t>
            </a:r>
            <a:r>
              <a:rPr lang="en-US" b="1" dirty="0" err="1"/>
              <a:t>Medivac</a:t>
            </a:r>
            <a:r>
              <a:rPr lang="en-US" b="1" dirty="0"/>
              <a:t>*</a:t>
            </a:r>
          </a:p>
          <a:p>
            <a:pPr fontAlgn="base"/>
            <a:r>
              <a:rPr lang="en-US" b="1" dirty="0"/>
              <a:t>Free Wi-Fi</a:t>
            </a:r>
          </a:p>
          <a:p>
            <a:pPr fontAlgn="base"/>
            <a:r>
              <a:rPr lang="en-US" b="1" dirty="0"/>
              <a:t>Pick Up : 07.30 – 08.00 AM</a:t>
            </a:r>
          </a:p>
        </p:txBody>
      </p:sp>
    </p:spTree>
    <p:extLst>
      <p:ext uri="{BB962C8B-B14F-4D97-AF65-F5344CB8AC3E}">
        <p14:creationId xmlns:p14="http://schemas.microsoft.com/office/powerpoint/2010/main" val="3814095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067"/>
          </a:xfrm>
          <a:solidFill>
            <a:srgbClr val="FF0000"/>
          </a:solidFill>
        </p:spPr>
        <p:txBody>
          <a:bodyPr/>
          <a:lstStyle/>
          <a:p>
            <a:pPr algn="ctr"/>
            <a:r>
              <a:rPr lang="en-US" b="1" dirty="0" err="1"/>
              <a:t>Lembongan</a:t>
            </a:r>
            <a:r>
              <a:rPr lang="en-US" b="1" dirty="0"/>
              <a:t> Island Beach Club Cruise</a:t>
            </a:r>
          </a:p>
        </p:txBody>
      </p:sp>
      <p:sp>
        <p:nvSpPr>
          <p:cNvPr id="4" name="Content Placeholder 3"/>
          <p:cNvSpPr>
            <a:spLocks noGrp="1"/>
          </p:cNvSpPr>
          <p:nvPr>
            <p:ph sz="half" idx="2"/>
          </p:nvPr>
        </p:nvSpPr>
        <p:spPr/>
        <p:txBody>
          <a:bodyPr>
            <a:normAutofit fontScale="47500" lnSpcReduction="20000"/>
          </a:bodyPr>
          <a:lstStyle/>
          <a:p>
            <a:pPr fontAlgn="base"/>
            <a:r>
              <a:rPr lang="en-US" b="1"/>
              <a:t>Detail Itinerary</a:t>
            </a:r>
          </a:p>
          <a:p>
            <a:pPr algn="just" fontAlgn="base"/>
            <a:r>
              <a:rPr lang="en-US"/>
              <a:t>Let us whisk you away to Nusa Lembongan Island as you enjoy this beautiful region of Bali on our Lembongan Beach Club Cruise. During the Bali Hai Beach Club Cruise you will cruise to Nusa Lembongan aboard Bali Hai II, our luxury catamaran. Upon arrival in Lembongan Bay we will transfer you to Mushroom bay to experience the unspoiled charms of a peaceful tropical island at the private Bali Hai Beach Club</a:t>
            </a:r>
            <a:br>
              <a:rPr lang="en-US"/>
            </a:br>
            <a:r>
              <a:rPr lang="en-US"/>
              <a:t>Relax on golden beaches, snorkel and swim from the beach in tropical water, or just relax in the hammocks of our peaceful gardens. If the mood takes you, an array of day activities add to the tropical atmosphere such as kayaking, snorkeling, scuba diving, parasailing plus lots more. The Beach Club experience can be combined with any of our other day activities, offering something for everyone in your family. At lunch time there is an appetizing BBQ lunch, which includes salads and fresh fish grilled at our pool-side cabana. Enjoy this wide selection of food with a range of cocktails at our exclusive Lembongan Beach Club Bar.</a:t>
            </a:r>
          </a:p>
          <a:p>
            <a:pPr fontAlgn="base"/>
            <a:r>
              <a:rPr lang="en-US" b="1"/>
              <a:t>Journey Highlights</a:t>
            </a:r>
          </a:p>
          <a:p>
            <a:pPr fontAlgn="base"/>
            <a:r>
              <a:rPr lang="en-US"/>
              <a:t>• Cruise to Nusa Lembongan with luxury catamaran.</a:t>
            </a:r>
            <a:br>
              <a:rPr lang="en-US"/>
            </a:br>
            <a:r>
              <a:rPr lang="en-US"/>
              <a:t>• Spend the day at Bali Hai Private Beach Club.</a:t>
            </a:r>
            <a:br>
              <a:rPr lang="en-US"/>
            </a:br>
            <a:r>
              <a:rPr lang="en-US"/>
              <a:t>• Activities such as kayaking, snorkeling, banana  ride</a:t>
            </a:r>
          </a:p>
          <a:p>
            <a:pPr fontAlgn="base"/>
            <a:endParaRPr lang="en-US"/>
          </a:p>
          <a:p>
            <a:r>
              <a:rPr lang="en-US" sz="3200" b="1"/>
              <a:t>Pick Up : 07.15 AM - 07.45 AM</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1942" y="1825624"/>
            <a:ext cx="2466975" cy="201227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942" y="4001294"/>
            <a:ext cx="2466974" cy="2184512"/>
          </a:xfrm>
          <a:prstGeom prst="rect">
            <a:avLst/>
          </a:prstGeom>
        </p:spPr>
      </p:pic>
      <p:pic>
        <p:nvPicPr>
          <p:cNvPr id="12" name="Content Placeholder 6">
            <a:extLst>
              <a:ext uri="{FF2B5EF4-FFF2-40B4-BE49-F238E27FC236}">
                <a16:creationId xmlns:a16="http://schemas.microsoft.com/office/drawing/2014/main" id="{83647AA7-A0ED-0EA5-1A14-9799ADFD71F8}"/>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38200" y="1825624"/>
            <a:ext cx="2606836" cy="43513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3833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067"/>
          </a:xfrm>
          <a:solidFill>
            <a:srgbClr val="FF0000"/>
          </a:solidFill>
        </p:spPr>
        <p:txBody>
          <a:bodyPr>
            <a:normAutofit fontScale="90000"/>
          </a:bodyPr>
          <a:lstStyle/>
          <a:p>
            <a:pPr algn="ctr"/>
            <a:r>
              <a:rPr lang="en-US" b="1" dirty="0"/>
              <a:t>Beach Club Cruise &amp;  Scuba Dive at </a:t>
            </a:r>
            <a:r>
              <a:rPr lang="en-US" b="1" dirty="0" err="1"/>
              <a:t>Lembongan</a:t>
            </a:r>
            <a:r>
              <a:rPr lang="en-US" b="1" dirty="0"/>
              <a:t> </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40087" y="3676005"/>
            <a:ext cx="2632113" cy="2149062"/>
          </a:xfrm>
        </p:spPr>
      </p:pic>
      <p:sp>
        <p:nvSpPr>
          <p:cNvPr id="4" name="Content Placeholder 3"/>
          <p:cNvSpPr>
            <a:spLocks noGrp="1"/>
          </p:cNvSpPr>
          <p:nvPr>
            <p:ph sz="half" idx="2"/>
          </p:nvPr>
        </p:nvSpPr>
        <p:spPr/>
        <p:txBody>
          <a:bodyPr>
            <a:normAutofit fontScale="32500" lnSpcReduction="20000"/>
          </a:bodyPr>
          <a:lstStyle/>
          <a:p>
            <a:pPr fontAlgn="base"/>
            <a:r>
              <a:rPr lang="en-US" sz="3000" b="1" dirty="0"/>
              <a:t>Detail Itinerary</a:t>
            </a:r>
          </a:p>
          <a:p>
            <a:pPr algn="just"/>
            <a:r>
              <a:rPr lang="en-US" sz="3700" b="0" i="0" dirty="0">
                <a:solidFill>
                  <a:srgbClr val="4B4B4B"/>
                </a:solidFill>
                <a:effectLst/>
                <a:latin typeface="Raleway"/>
              </a:rPr>
              <a:t>The Discover </a:t>
            </a:r>
            <a:r>
              <a:rPr lang="en-US" sz="3700" b="0" i="0" dirty="0" err="1">
                <a:solidFill>
                  <a:srgbClr val="4B4B4B"/>
                </a:solidFill>
                <a:effectLst/>
                <a:latin typeface="Raleway"/>
              </a:rPr>
              <a:t>Lembongan</a:t>
            </a:r>
            <a:r>
              <a:rPr lang="en-US" sz="3700" b="0" i="0" dirty="0">
                <a:solidFill>
                  <a:srgbClr val="4B4B4B"/>
                </a:solidFill>
                <a:effectLst/>
                <a:latin typeface="Raleway"/>
              </a:rPr>
              <a:t> Scuba Day Trip is an all-inclusive scuba diving experience, consisting of one dive from our pontoon, perfect for beginners. Starting in mainland Bali, we'll pick you up at </a:t>
            </a:r>
            <a:r>
              <a:rPr lang="en-US" sz="3700" b="0" i="0" dirty="0" err="1">
                <a:solidFill>
                  <a:srgbClr val="4B4B4B"/>
                </a:solidFill>
                <a:effectLst/>
                <a:latin typeface="Raleway"/>
              </a:rPr>
              <a:t>Benoa</a:t>
            </a:r>
            <a:r>
              <a:rPr lang="en-US" sz="3700" b="0" i="0" dirty="0">
                <a:solidFill>
                  <a:srgbClr val="4B4B4B"/>
                </a:solidFill>
                <a:effectLst/>
                <a:latin typeface="Raleway"/>
              </a:rPr>
              <a:t> Harbor and ferry you to Nusa </a:t>
            </a:r>
            <a:r>
              <a:rPr lang="en-US" sz="3700" b="0" i="0" dirty="0" err="1">
                <a:solidFill>
                  <a:srgbClr val="4B4B4B"/>
                </a:solidFill>
                <a:effectLst/>
                <a:latin typeface="Raleway"/>
              </a:rPr>
              <a:t>Lembongan</a:t>
            </a:r>
            <a:r>
              <a:rPr lang="en-US" sz="3700" b="0" i="0" dirty="0">
                <a:solidFill>
                  <a:srgbClr val="4B4B4B"/>
                </a:solidFill>
                <a:effectLst/>
                <a:latin typeface="Raleway"/>
              </a:rPr>
              <a:t>, a small tropical island with crystal-clear waters and golden sand beaches. Upon arrival, we'll drop anchor alongside our purpose-built pontoon, which will serve as your jumping off point for all of your aquatic adventures.</a:t>
            </a:r>
            <a:br>
              <a:rPr lang="en-US" sz="3700" b="0" i="0" dirty="0">
                <a:solidFill>
                  <a:srgbClr val="4B4B4B"/>
                </a:solidFill>
                <a:effectLst/>
                <a:latin typeface="Raleway"/>
              </a:rPr>
            </a:br>
            <a:br>
              <a:rPr lang="en-US" sz="3700" b="0" i="0" dirty="0">
                <a:solidFill>
                  <a:srgbClr val="4B4B4B"/>
                </a:solidFill>
                <a:effectLst/>
                <a:latin typeface="Raleway"/>
              </a:rPr>
            </a:br>
            <a:r>
              <a:rPr lang="en-US" sz="3700" b="0" i="0" dirty="0">
                <a:solidFill>
                  <a:srgbClr val="4B4B4B"/>
                </a:solidFill>
                <a:effectLst/>
                <a:latin typeface="Raleway"/>
              </a:rPr>
              <a:t>First time divers will receive a thorough explanation before taking their first breaths underwater. During your session an experienced PADI professional will guide you through the entire experience and never leave your side. Once you've gotten the hang of it, you'll be transfixed by the stellar coral reefs and abundance of tropical marine life. It's truly an unforgettable experience.</a:t>
            </a:r>
            <a:br>
              <a:rPr lang="en-US" sz="3700" b="0" i="0" dirty="0">
                <a:solidFill>
                  <a:srgbClr val="4B4B4B"/>
                </a:solidFill>
                <a:effectLst/>
                <a:latin typeface="Raleway"/>
              </a:rPr>
            </a:br>
            <a:br>
              <a:rPr lang="en-US" sz="3700" b="0" i="0" dirty="0">
                <a:solidFill>
                  <a:srgbClr val="4B4B4B"/>
                </a:solidFill>
                <a:effectLst/>
                <a:latin typeface="Raleway"/>
              </a:rPr>
            </a:br>
            <a:r>
              <a:rPr lang="en-US" sz="3700" b="0" i="0" dirty="0">
                <a:solidFill>
                  <a:srgbClr val="4B4B4B"/>
                </a:solidFill>
                <a:effectLst/>
                <a:latin typeface="Raleway"/>
              </a:rPr>
              <a:t>When you're not diving, you can take advantage of other aquatic activities aboard the pontoon, including snorkeling, parasailing, kayaking, banana boat rides, semi-submersible coral viewing, and underwater viewing chamber, diving boards, and a 35m-waterslide.</a:t>
            </a:r>
            <a:endParaRPr lang="en-US" sz="3700" dirty="0"/>
          </a:p>
          <a:p>
            <a:pPr fontAlgn="base"/>
            <a:r>
              <a:rPr lang="en-US" sz="3700" b="1" dirty="0"/>
              <a:t>Journey Highlights</a:t>
            </a:r>
          </a:p>
          <a:p>
            <a:pPr fontAlgn="base"/>
            <a:r>
              <a:rPr lang="en-US" sz="3700" dirty="0"/>
              <a:t>• Cruise to Nusa </a:t>
            </a:r>
            <a:r>
              <a:rPr lang="en-US" sz="3700" dirty="0" err="1"/>
              <a:t>Lembongan</a:t>
            </a:r>
            <a:r>
              <a:rPr lang="en-US" sz="3700" dirty="0"/>
              <a:t> with luxury catamaran.</a:t>
            </a:r>
            <a:br>
              <a:rPr lang="en-US" sz="3700" dirty="0"/>
            </a:br>
            <a:r>
              <a:rPr lang="en-US" sz="3700" dirty="0"/>
              <a:t>• Spend the day at Bali </a:t>
            </a:r>
            <a:r>
              <a:rPr lang="en-US" sz="3700" dirty="0" err="1"/>
              <a:t>Hai</a:t>
            </a:r>
            <a:r>
              <a:rPr lang="en-US" sz="3700" dirty="0"/>
              <a:t> Private Beach Club.</a:t>
            </a:r>
            <a:br>
              <a:rPr lang="en-US" sz="3700" dirty="0"/>
            </a:br>
            <a:r>
              <a:rPr lang="en-US" sz="3700" dirty="0"/>
              <a:t>• Activities such as kayaking, snorkeling, banana  ride and  1 x Dive</a:t>
            </a:r>
          </a:p>
          <a:p>
            <a:pPr marL="0" indent="0" fontAlgn="base">
              <a:buNone/>
            </a:pPr>
            <a:endParaRPr lang="en-US" sz="3700" dirty="0"/>
          </a:p>
          <a:p>
            <a:r>
              <a:rPr lang="en-US" sz="3700" b="1" dirty="0"/>
              <a:t>Pick Up : 07.15 AM - 07.45 AM, </a:t>
            </a:r>
          </a:p>
          <a:p>
            <a:pPr marL="0" indent="0">
              <a:buNone/>
            </a:pPr>
            <a:endParaRPr lang="en-US" sz="3400" b="1" dirty="0"/>
          </a:p>
          <a:p>
            <a:pPr marL="0" indent="0">
              <a:buNone/>
            </a:pPr>
            <a:endParaRPr lang="en-US" sz="40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676005"/>
            <a:ext cx="2604911" cy="2149062"/>
          </a:xfrm>
          <a:prstGeom prst="rect">
            <a:avLst/>
          </a:prstGeom>
        </p:spPr>
      </p:pic>
      <p:pic>
        <p:nvPicPr>
          <p:cNvPr id="7" name="Picture 6">
            <a:extLst>
              <a:ext uri="{FF2B5EF4-FFF2-40B4-BE49-F238E27FC236}">
                <a16:creationId xmlns:a16="http://schemas.microsoft.com/office/drawing/2014/main" id="{73AB2611-5989-4E5E-A3F2-1756A4D32A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2" y="1565959"/>
            <a:ext cx="2604910" cy="2012279"/>
          </a:xfrm>
          <a:prstGeom prst="rect">
            <a:avLst/>
          </a:prstGeom>
        </p:spPr>
      </p:pic>
      <p:pic>
        <p:nvPicPr>
          <p:cNvPr id="10" name="Picture 9">
            <a:extLst>
              <a:ext uri="{FF2B5EF4-FFF2-40B4-BE49-F238E27FC236}">
                <a16:creationId xmlns:a16="http://schemas.microsoft.com/office/drawing/2014/main" id="{F526B1FD-0016-45F7-B4E5-AA9087324B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0086" y="1565960"/>
            <a:ext cx="2632113" cy="2012278"/>
          </a:xfrm>
          <a:prstGeom prst="rect">
            <a:avLst/>
          </a:prstGeom>
        </p:spPr>
      </p:pic>
    </p:spTree>
    <p:extLst>
      <p:ext uri="{BB962C8B-B14F-4D97-AF65-F5344CB8AC3E}">
        <p14:creationId xmlns:p14="http://schemas.microsoft.com/office/powerpoint/2010/main" val="389066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5793"/>
          </a:xfrm>
          <a:solidFill>
            <a:srgbClr val="FF0000"/>
          </a:solidFill>
        </p:spPr>
        <p:txBody>
          <a:bodyPr/>
          <a:lstStyle/>
          <a:p>
            <a:pPr algn="ctr"/>
            <a:r>
              <a:rPr lang="en-US" b="1"/>
              <a:t>Snorkeling in </a:t>
            </a:r>
            <a:r>
              <a:rPr lang="en-US" b="1" dirty="0"/>
              <a:t>Nusa </a:t>
            </a:r>
            <a:r>
              <a:rPr lang="en-US" b="1" dirty="0" err="1"/>
              <a:t>Penida</a:t>
            </a:r>
            <a:r>
              <a:rPr lang="en-US" b="1" dirty="0"/>
              <a:t> </a:t>
            </a:r>
          </a:p>
        </p:txBody>
      </p:sp>
      <p:sp>
        <p:nvSpPr>
          <p:cNvPr id="4" name="Content Placeholder 3"/>
          <p:cNvSpPr>
            <a:spLocks noGrp="1"/>
          </p:cNvSpPr>
          <p:nvPr>
            <p:ph sz="half" idx="2"/>
          </p:nvPr>
        </p:nvSpPr>
        <p:spPr/>
        <p:txBody>
          <a:bodyPr>
            <a:normAutofit fontScale="47500" lnSpcReduction="20000"/>
          </a:bodyPr>
          <a:lstStyle/>
          <a:p>
            <a:pPr algn="just"/>
            <a:r>
              <a:rPr lang="en-US" b="0" i="0" dirty="0">
                <a:solidFill>
                  <a:srgbClr val="333333"/>
                </a:solidFill>
                <a:effectLst/>
                <a:latin typeface="Helvetica Neue"/>
              </a:rPr>
              <a:t>Bali has become one of the favorite tourist destinations for both foreign and domestic tourists because it has both cultural and natural tourist attractions.</a:t>
            </a:r>
            <a:br>
              <a:rPr lang="en-US" dirty="0"/>
            </a:br>
            <a:br>
              <a:rPr lang="en-US" dirty="0"/>
            </a:br>
            <a:r>
              <a:rPr lang="en-US" b="0" i="0" dirty="0">
                <a:solidFill>
                  <a:srgbClr val="333333"/>
                </a:solidFill>
                <a:effectLst/>
                <a:latin typeface="Helvetica Neue"/>
              </a:rPr>
              <a:t>Talking about natural tourism, there is one island in Bali that presents various kinds of exotic natural attractions. The island is Nusa </a:t>
            </a:r>
            <a:r>
              <a:rPr lang="en-US" b="0" i="0" dirty="0" err="1">
                <a:solidFill>
                  <a:srgbClr val="333333"/>
                </a:solidFill>
                <a:effectLst/>
                <a:latin typeface="Helvetica Neue"/>
              </a:rPr>
              <a:t>Penida</a:t>
            </a:r>
            <a:r>
              <a:rPr lang="en-US" b="0" i="0" dirty="0">
                <a:solidFill>
                  <a:srgbClr val="333333"/>
                </a:solidFill>
                <a:effectLst/>
                <a:latin typeface="Helvetica Neue"/>
              </a:rPr>
              <a:t> which is located in the southeast of the island of Bali and has an area of ​​​​202.8 </a:t>
            </a:r>
            <a:r>
              <a:rPr lang="en-US" b="0" i="0" dirty="0" err="1">
                <a:solidFill>
                  <a:srgbClr val="333333"/>
                </a:solidFill>
                <a:effectLst/>
                <a:latin typeface="Helvetica Neue"/>
              </a:rPr>
              <a:t>sq</a:t>
            </a:r>
            <a:r>
              <a:rPr lang="en-US" b="0" i="0" dirty="0">
                <a:solidFill>
                  <a:srgbClr val="333333"/>
                </a:solidFill>
                <a:effectLst/>
                <a:latin typeface="Helvetica Neue"/>
              </a:rPr>
              <a:t> km and has a variety of natural attractions with various attractions presented.</a:t>
            </a:r>
            <a:br>
              <a:rPr lang="en-US" dirty="0"/>
            </a:br>
            <a:br>
              <a:rPr lang="en-US" dirty="0"/>
            </a:br>
            <a:r>
              <a:rPr lang="en-US" b="0" i="0" dirty="0">
                <a:solidFill>
                  <a:srgbClr val="333333"/>
                </a:solidFill>
                <a:effectLst/>
                <a:latin typeface="Helvetica Neue"/>
              </a:rPr>
              <a:t>In addition, on this island there are also various kinds of amazing snorkeling attractions with natural underwater views. Well, for those of you who like diving, you can try snorkeling attractions in several places on the island of Nusa </a:t>
            </a:r>
            <a:r>
              <a:rPr lang="en-US" b="0" i="0" dirty="0" err="1">
                <a:solidFill>
                  <a:srgbClr val="333333"/>
                </a:solidFill>
                <a:effectLst/>
                <a:latin typeface="Helvetica Neue"/>
              </a:rPr>
              <a:t>Penida</a:t>
            </a:r>
            <a:r>
              <a:rPr lang="en-US" b="0" i="0" dirty="0">
                <a:solidFill>
                  <a:srgbClr val="333333"/>
                </a:solidFill>
                <a:effectLst/>
                <a:latin typeface="Helvetica Neue"/>
              </a:rPr>
              <a:t>.</a:t>
            </a:r>
          </a:p>
          <a:p>
            <a:pPr algn="just"/>
            <a:r>
              <a:rPr lang="en-US" dirty="0">
                <a:solidFill>
                  <a:srgbClr val="333333"/>
                </a:solidFill>
                <a:latin typeface="Helvetica Neue"/>
              </a:rPr>
              <a:t>Tour Inclusion :</a:t>
            </a:r>
          </a:p>
          <a:p>
            <a:pPr algn="l">
              <a:buFont typeface="Arial" panose="020B0604020202020204" pitchFamily="34" charset="0"/>
              <a:buChar char="•"/>
            </a:pPr>
            <a:r>
              <a:rPr lang="en-US" b="0" i="0" dirty="0">
                <a:solidFill>
                  <a:srgbClr val="333333"/>
                </a:solidFill>
                <a:effectLst/>
                <a:latin typeface="Helvetica Neue"/>
              </a:rPr>
              <a:t>Snorkeling in 4 locations including: </a:t>
            </a:r>
            <a:r>
              <a:rPr lang="en-US" b="0" i="0" dirty="0" err="1">
                <a:solidFill>
                  <a:srgbClr val="333333"/>
                </a:solidFill>
                <a:effectLst/>
                <a:latin typeface="Helvetica Neue"/>
              </a:rPr>
              <a:t>Gamat</a:t>
            </a:r>
            <a:r>
              <a:rPr lang="en-US" b="0" i="0" dirty="0">
                <a:solidFill>
                  <a:srgbClr val="333333"/>
                </a:solidFill>
                <a:effectLst/>
                <a:latin typeface="Helvetica Neue"/>
              </a:rPr>
              <a:t> Bay, Crystal Bay, </a:t>
            </a:r>
          </a:p>
          <a:p>
            <a:pPr algn="l">
              <a:buFont typeface="Arial" panose="020B0604020202020204" pitchFamily="34" charset="0"/>
              <a:buChar char="•"/>
            </a:pPr>
            <a:r>
              <a:rPr lang="en-US" b="0" i="0" dirty="0">
                <a:solidFill>
                  <a:srgbClr val="333333"/>
                </a:solidFill>
                <a:effectLst/>
                <a:latin typeface="Helvetica Neue"/>
              </a:rPr>
              <a:t>Wall Point And Manta Bay</a:t>
            </a:r>
          </a:p>
          <a:p>
            <a:pPr algn="l">
              <a:buFont typeface="Arial" panose="020B0604020202020204" pitchFamily="34" charset="0"/>
              <a:buChar char="•"/>
            </a:pPr>
            <a:r>
              <a:rPr lang="en-US" dirty="0">
                <a:solidFill>
                  <a:srgbClr val="333333"/>
                </a:solidFill>
                <a:latin typeface="Helvetica Neue"/>
              </a:rPr>
              <a:t>Lunch at Beach Club and free using swimming pool</a:t>
            </a:r>
          </a:p>
          <a:p>
            <a:pPr algn="l">
              <a:buFont typeface="Arial" panose="020B0604020202020204" pitchFamily="34" charset="0"/>
              <a:buChar char="•"/>
            </a:pPr>
            <a:r>
              <a:rPr lang="en-US" b="0" i="0" dirty="0">
                <a:solidFill>
                  <a:srgbClr val="333333"/>
                </a:solidFill>
                <a:effectLst/>
                <a:latin typeface="Helvetica Neue"/>
              </a:rPr>
              <a:t>Snorkeling Equipment</a:t>
            </a:r>
          </a:p>
          <a:p>
            <a:pPr algn="l">
              <a:buFont typeface="Arial" panose="020B0604020202020204" pitchFamily="34" charset="0"/>
              <a:buChar char="•"/>
            </a:pPr>
            <a:r>
              <a:rPr lang="en-US" dirty="0">
                <a:solidFill>
                  <a:srgbClr val="333333"/>
                </a:solidFill>
                <a:latin typeface="Helvetica Neue"/>
              </a:rPr>
              <a:t>Pick up transport</a:t>
            </a:r>
          </a:p>
          <a:p>
            <a:pPr algn="l">
              <a:buFont typeface="Arial" panose="020B0604020202020204" pitchFamily="34" charset="0"/>
              <a:buChar char="•"/>
            </a:pPr>
            <a:r>
              <a:rPr lang="en-US" b="0" i="0" dirty="0">
                <a:solidFill>
                  <a:srgbClr val="333333"/>
                </a:solidFill>
                <a:effectLst/>
                <a:latin typeface="Helvetica Neue"/>
              </a:rPr>
              <a:t>Pick Up time : 06.30 -06.45 AM</a:t>
            </a:r>
          </a:p>
          <a:p>
            <a:pPr marL="0" indent="0" algn="l">
              <a:buNone/>
            </a:pPr>
            <a:endParaRPr lang="en-US" sz="2900" b="1" i="0" dirty="0">
              <a:solidFill>
                <a:srgbClr val="333333"/>
              </a:solidFill>
              <a:effectLst/>
              <a:latin typeface="Helvetica Neue"/>
            </a:endParaRPr>
          </a:p>
          <a:p>
            <a:pPr algn="just"/>
            <a:endParaRPr lang="en-US" dirty="0"/>
          </a:p>
        </p:txBody>
      </p:sp>
      <p:pic>
        <p:nvPicPr>
          <p:cNvPr id="7" name="Picture 6">
            <a:extLst>
              <a:ext uri="{FF2B5EF4-FFF2-40B4-BE49-F238E27FC236}">
                <a16:creationId xmlns:a16="http://schemas.microsoft.com/office/drawing/2014/main" id="{46DDE9AC-8748-4110-8D2A-8FBE0CB0A0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726511"/>
            <a:ext cx="2533649" cy="2175669"/>
          </a:xfrm>
          <a:prstGeom prst="rect">
            <a:avLst/>
          </a:prstGeom>
        </p:spPr>
      </p:pic>
      <p:pic>
        <p:nvPicPr>
          <p:cNvPr id="9" name="Picture 8">
            <a:extLst>
              <a:ext uri="{FF2B5EF4-FFF2-40B4-BE49-F238E27FC236}">
                <a16:creationId xmlns:a16="http://schemas.microsoft.com/office/drawing/2014/main" id="{64B18DCC-41AD-47A9-B9C3-AE5A6D9F52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0515" y="1726510"/>
            <a:ext cx="2656312" cy="2175669"/>
          </a:xfrm>
          <a:prstGeom prst="rect">
            <a:avLst/>
          </a:prstGeom>
        </p:spPr>
      </p:pic>
      <p:pic>
        <p:nvPicPr>
          <p:cNvPr id="15" name="Content Placeholder 14">
            <a:extLst>
              <a:ext uri="{FF2B5EF4-FFF2-40B4-BE49-F238E27FC236}">
                <a16:creationId xmlns:a16="http://schemas.microsoft.com/office/drawing/2014/main" id="{1FE98882-461F-4C79-9140-E544B13F60B3}"/>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38198" y="4015224"/>
            <a:ext cx="2533650" cy="2051320"/>
          </a:xfrm>
        </p:spPr>
      </p:pic>
      <p:pic>
        <p:nvPicPr>
          <p:cNvPr id="17" name="Picture 16">
            <a:extLst>
              <a:ext uri="{FF2B5EF4-FFF2-40B4-BE49-F238E27FC236}">
                <a16:creationId xmlns:a16="http://schemas.microsoft.com/office/drawing/2014/main" id="{4AEC600E-BF3E-4F76-974C-17C7D8564D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0516" y="4015223"/>
            <a:ext cx="2656312" cy="2051321"/>
          </a:xfrm>
          <a:prstGeom prst="rect">
            <a:avLst/>
          </a:prstGeom>
        </p:spPr>
      </p:pic>
    </p:spTree>
    <p:extLst>
      <p:ext uri="{BB962C8B-B14F-4D97-AF65-F5344CB8AC3E}">
        <p14:creationId xmlns:p14="http://schemas.microsoft.com/office/powerpoint/2010/main" val="267027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067"/>
          </a:xfrm>
          <a:solidFill>
            <a:srgbClr val="FF0000"/>
          </a:solidFill>
        </p:spPr>
        <p:txBody>
          <a:bodyPr/>
          <a:lstStyle/>
          <a:p>
            <a:pPr algn="ctr"/>
            <a:r>
              <a:rPr lang="en-US" b="1" dirty="0"/>
              <a:t>Beach Club Cruise &amp; Aquanauts</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5"/>
            <a:ext cx="2600460" cy="2012279"/>
          </a:xfrm>
        </p:spPr>
      </p:pic>
      <p:sp>
        <p:nvSpPr>
          <p:cNvPr id="4" name="Content Placeholder 3"/>
          <p:cNvSpPr>
            <a:spLocks noGrp="1"/>
          </p:cNvSpPr>
          <p:nvPr>
            <p:ph sz="half" idx="2"/>
          </p:nvPr>
        </p:nvSpPr>
        <p:spPr/>
        <p:txBody>
          <a:bodyPr>
            <a:normAutofit fontScale="47500" lnSpcReduction="20000"/>
          </a:bodyPr>
          <a:lstStyle/>
          <a:p>
            <a:pPr fontAlgn="base"/>
            <a:r>
              <a:rPr lang="en-US" b="1" dirty="0"/>
              <a:t>Detail Itinerary</a:t>
            </a:r>
          </a:p>
          <a:p>
            <a:pPr algn="just" fontAlgn="base"/>
            <a:r>
              <a:rPr lang="en-US" dirty="0"/>
              <a:t>Let us whisk you away to Nusa </a:t>
            </a:r>
            <a:r>
              <a:rPr lang="en-US" dirty="0" err="1"/>
              <a:t>Lembongan</a:t>
            </a:r>
            <a:r>
              <a:rPr lang="en-US" dirty="0"/>
              <a:t> Island as you enjoy this beautiful region of Bali on our </a:t>
            </a:r>
            <a:r>
              <a:rPr lang="en-US" dirty="0" err="1"/>
              <a:t>Lembongan</a:t>
            </a:r>
            <a:r>
              <a:rPr lang="en-US" dirty="0"/>
              <a:t> Beach Club Cruise. During the Bali </a:t>
            </a:r>
            <a:r>
              <a:rPr lang="en-US" dirty="0" err="1"/>
              <a:t>Hai</a:t>
            </a:r>
            <a:r>
              <a:rPr lang="en-US" dirty="0"/>
              <a:t> Beach Club Cruise you will cruise to Nusa </a:t>
            </a:r>
            <a:r>
              <a:rPr lang="en-US" dirty="0" err="1"/>
              <a:t>Lembongan</a:t>
            </a:r>
            <a:r>
              <a:rPr lang="en-US" dirty="0"/>
              <a:t> aboard Bali </a:t>
            </a:r>
            <a:r>
              <a:rPr lang="en-US" dirty="0" err="1"/>
              <a:t>Hai</a:t>
            </a:r>
            <a:r>
              <a:rPr lang="en-US" dirty="0"/>
              <a:t> II, our luxury catamaran. Upon arrival in </a:t>
            </a:r>
            <a:r>
              <a:rPr lang="en-US" dirty="0" err="1"/>
              <a:t>Lembongan</a:t>
            </a:r>
            <a:r>
              <a:rPr lang="en-US" dirty="0"/>
              <a:t> Bay we will transfer you to Mushroom bay to experience the unspoiled charms of a peaceful tropical island at the private Bali </a:t>
            </a:r>
            <a:r>
              <a:rPr lang="en-US" dirty="0" err="1"/>
              <a:t>Hai</a:t>
            </a:r>
            <a:r>
              <a:rPr lang="en-US" dirty="0"/>
              <a:t> Beach Club</a:t>
            </a:r>
            <a:br>
              <a:rPr lang="en-US" dirty="0"/>
            </a:br>
            <a:r>
              <a:rPr lang="en-US" dirty="0"/>
              <a:t>Relax on golden beaches, snorkel and swim from the beach in tropical water, or just relax in the hammocks of our peaceful gardens. If the mood takes you, an array of day activities add to the tropical atmosphere such as kayaking, snorkeling, scuba diving, parasailing plus lots more. The Beach Club experience can be combined with any of our other day activities, offering something for everyone in your family. At lunch time there is an appetizing BBQ lunch, which includes salads and fresh fish grilled at our pool-side cabana. Enjoy this wide selection of food with a range of cocktails at our exclusive </a:t>
            </a:r>
            <a:r>
              <a:rPr lang="en-US" dirty="0" err="1"/>
              <a:t>Lembongan</a:t>
            </a:r>
            <a:r>
              <a:rPr lang="en-US" dirty="0"/>
              <a:t> Beach Club Bar.</a:t>
            </a:r>
          </a:p>
          <a:p>
            <a:pPr fontAlgn="base"/>
            <a:r>
              <a:rPr lang="en-US" b="1" dirty="0"/>
              <a:t>Journey Highlights</a:t>
            </a:r>
          </a:p>
          <a:p>
            <a:pPr fontAlgn="base"/>
            <a:r>
              <a:rPr lang="en-US" dirty="0"/>
              <a:t>• Cruise to Nusa </a:t>
            </a:r>
            <a:r>
              <a:rPr lang="en-US" dirty="0" err="1"/>
              <a:t>Lembongan</a:t>
            </a:r>
            <a:r>
              <a:rPr lang="en-US" dirty="0"/>
              <a:t> with luxury catamaran.</a:t>
            </a:r>
            <a:br>
              <a:rPr lang="en-US" dirty="0"/>
            </a:br>
            <a:r>
              <a:rPr lang="en-US" dirty="0"/>
              <a:t>• Spend the day at Bali </a:t>
            </a:r>
            <a:r>
              <a:rPr lang="en-US" dirty="0" err="1"/>
              <a:t>Hai</a:t>
            </a:r>
            <a:r>
              <a:rPr lang="en-US" dirty="0"/>
              <a:t> Private Beach Club.</a:t>
            </a:r>
            <a:br>
              <a:rPr lang="en-US" dirty="0"/>
            </a:br>
            <a:r>
              <a:rPr lang="en-US" dirty="0"/>
              <a:t>• Activities such as kayaking, snorkeling, banana  ride and  Aquanauts</a:t>
            </a:r>
          </a:p>
          <a:p>
            <a:pPr marL="0" indent="0" fontAlgn="base">
              <a:buNone/>
            </a:pPr>
            <a:endParaRPr lang="en-US" dirty="0"/>
          </a:p>
          <a:p>
            <a:r>
              <a:rPr lang="en-US" sz="3400" b="1" dirty="0"/>
              <a:t>Pick Up : 07.15 AM - 07.45 AM, </a:t>
            </a:r>
          </a:p>
          <a:p>
            <a:r>
              <a:rPr lang="en-US" sz="3400" b="1" dirty="0"/>
              <a:t>Child : 9 years old  – 14 years old</a:t>
            </a:r>
          </a:p>
          <a:p>
            <a:pPr marL="0" indent="0">
              <a:buNone/>
            </a:pPr>
            <a:endParaRPr lang="en-US" sz="40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942" y="1825624"/>
            <a:ext cx="2466975" cy="2012279"/>
          </a:xfrm>
          <a:prstGeom prst="rect">
            <a:avLst/>
          </a:prstGeom>
        </p:spPr>
      </p:pic>
      <p:pic>
        <p:nvPicPr>
          <p:cNvPr id="9" name="Picture 8">
            <a:extLst>
              <a:ext uri="{FF2B5EF4-FFF2-40B4-BE49-F238E27FC236}">
                <a16:creationId xmlns:a16="http://schemas.microsoft.com/office/drawing/2014/main" id="{055ECA61-9CD5-45E8-B620-AFE78E418F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6512" y="3992451"/>
            <a:ext cx="2411726" cy="2184512"/>
          </a:xfrm>
          <a:prstGeom prst="rect">
            <a:avLst/>
          </a:prstGeom>
        </p:spPr>
      </p:pic>
      <p:pic>
        <p:nvPicPr>
          <p:cNvPr id="11" name="Picture 10">
            <a:extLst>
              <a:ext uri="{FF2B5EF4-FFF2-40B4-BE49-F238E27FC236}">
                <a16:creationId xmlns:a16="http://schemas.microsoft.com/office/drawing/2014/main" id="{6CACE43B-BE27-4CB3-B208-68AD41CC0C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9512" y="4003262"/>
            <a:ext cx="2600460" cy="2184512"/>
          </a:xfrm>
          <a:prstGeom prst="rect">
            <a:avLst/>
          </a:prstGeom>
        </p:spPr>
      </p:pic>
    </p:spTree>
    <p:extLst>
      <p:ext uri="{BB962C8B-B14F-4D97-AF65-F5344CB8AC3E}">
        <p14:creationId xmlns:p14="http://schemas.microsoft.com/office/powerpoint/2010/main" val="511151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pPr algn="ctr"/>
            <a:r>
              <a:rPr lang="en-US" b="1" dirty="0" err="1"/>
              <a:t>Lembongan</a:t>
            </a:r>
            <a:r>
              <a:rPr lang="en-US" b="1" dirty="0"/>
              <a:t> Island Reef Cruise</a:t>
            </a:r>
          </a:p>
        </p:txBody>
      </p:sp>
      <p:sp>
        <p:nvSpPr>
          <p:cNvPr id="12" name="Content Placeholder 11"/>
          <p:cNvSpPr>
            <a:spLocks noGrp="1"/>
          </p:cNvSpPr>
          <p:nvPr>
            <p:ph sz="half" idx="2"/>
          </p:nvPr>
        </p:nvSpPr>
        <p:spPr/>
        <p:txBody>
          <a:bodyPr>
            <a:normAutofit fontScale="40000" lnSpcReduction="20000"/>
          </a:bodyPr>
          <a:lstStyle/>
          <a:p>
            <a:r>
              <a:rPr lang="en-US" dirty="0"/>
              <a:t>Detail Itinerary</a:t>
            </a:r>
          </a:p>
          <a:p>
            <a:pPr algn="just"/>
            <a:r>
              <a:rPr lang="en-US" dirty="0"/>
              <a:t>The Bali </a:t>
            </a:r>
            <a:r>
              <a:rPr lang="en-US" dirty="0" err="1"/>
              <a:t>Hai</a:t>
            </a:r>
            <a:r>
              <a:rPr lang="en-US" dirty="0"/>
              <a:t> Cruise to Nusa </a:t>
            </a:r>
            <a:r>
              <a:rPr lang="en-US" dirty="0" err="1"/>
              <a:t>Lembongan</a:t>
            </a:r>
            <a:r>
              <a:rPr lang="en-US" dirty="0"/>
              <a:t> Island offers a full day of fun activities for your family. Our luxury catamaran departs </a:t>
            </a:r>
            <a:r>
              <a:rPr lang="en-US" dirty="0" err="1"/>
              <a:t>Benoa</a:t>
            </a:r>
            <a:r>
              <a:rPr lang="en-US" dirty="0"/>
              <a:t> harbor at 9.15am each day to cruise from Bali to Nusa </a:t>
            </a:r>
            <a:r>
              <a:rPr lang="en-US" dirty="0" err="1"/>
              <a:t>Lembonganwhere</a:t>
            </a:r>
            <a:r>
              <a:rPr lang="en-US" dirty="0"/>
              <a:t> it moors alongside our purpose-built pontoon, which is packed with activities for the whole </a:t>
            </a:r>
            <a:r>
              <a:rPr lang="en-US" dirty="0" err="1"/>
              <a:t>family.During</a:t>
            </a:r>
            <a:r>
              <a:rPr lang="en-US" dirty="0"/>
              <a:t> this day trip, you can see </a:t>
            </a:r>
            <a:r>
              <a:rPr lang="en-US" dirty="0" err="1"/>
              <a:t>Lembongan</a:t>
            </a:r>
            <a:r>
              <a:rPr lang="en-US" dirty="0"/>
              <a:t> island’s exotic marine life and colorful corals from the comfort of our semi-submersible coral viewer, by going snorkeling in beautiful </a:t>
            </a:r>
            <a:r>
              <a:rPr lang="en-US" dirty="0" err="1"/>
              <a:t>Lembongan</a:t>
            </a:r>
            <a:r>
              <a:rPr lang="en-US" dirty="0"/>
              <a:t> Bay, or even by trying scuba diving for the first time with our experienced team of PADI diving </a:t>
            </a:r>
            <a:r>
              <a:rPr lang="en-US" dirty="0" err="1"/>
              <a:t>Instructors.Other</a:t>
            </a:r>
            <a:r>
              <a:rPr lang="en-US" dirty="0"/>
              <a:t> cruise activities include unlimited banana boat rides, tour of </a:t>
            </a:r>
            <a:r>
              <a:rPr lang="en-US" dirty="0" err="1"/>
              <a:t>Lembongan</a:t>
            </a:r>
            <a:r>
              <a:rPr lang="en-US" dirty="0"/>
              <a:t> Island or our exciting 35 meter waterslide. The Bali Reef Cruise is on of the island’s top family </a:t>
            </a:r>
            <a:r>
              <a:rPr lang="en-US" dirty="0" err="1"/>
              <a:t>activities.And</a:t>
            </a:r>
            <a:r>
              <a:rPr lang="en-US" dirty="0"/>
              <a:t> when you’ve finally worked up an appetite, feast on a delicious buffet served in air-conditioned comfort aboard Bali </a:t>
            </a:r>
            <a:r>
              <a:rPr lang="en-US" dirty="0" err="1"/>
              <a:t>Hai</a:t>
            </a:r>
            <a:r>
              <a:rPr lang="en-US" dirty="0"/>
              <a:t> II.</a:t>
            </a:r>
          </a:p>
          <a:p>
            <a:pPr algn="just"/>
            <a:r>
              <a:rPr lang="en-US" dirty="0"/>
              <a:t>The Bali </a:t>
            </a:r>
            <a:r>
              <a:rPr lang="en-US" dirty="0" err="1"/>
              <a:t>Hai</a:t>
            </a:r>
            <a:r>
              <a:rPr lang="en-US" dirty="0"/>
              <a:t> II departs from Nusa </a:t>
            </a:r>
            <a:r>
              <a:rPr lang="en-US" dirty="0" err="1"/>
              <a:t>Lembongan</a:t>
            </a:r>
            <a:r>
              <a:rPr lang="en-US" dirty="0"/>
              <a:t> Island around 3.15pm and slowly cruises back to mainland Bali as you relax and enjoy the view across the ocean. If you are not ready to go home then perhaps you want to join the </a:t>
            </a:r>
            <a:r>
              <a:rPr lang="en-US" dirty="0" err="1"/>
              <a:t>Aristocat</a:t>
            </a:r>
            <a:r>
              <a:rPr lang="en-US" dirty="0"/>
              <a:t> Evening cruise.</a:t>
            </a:r>
          </a:p>
          <a:p>
            <a:endParaRPr lang="en-US" dirty="0"/>
          </a:p>
          <a:p>
            <a:r>
              <a:rPr lang="en-US" dirty="0"/>
              <a:t>Journey Highlights</a:t>
            </a:r>
          </a:p>
          <a:p>
            <a:r>
              <a:rPr lang="en-US" dirty="0"/>
              <a:t>• Travel on the ocean by a luxury catamaran</a:t>
            </a:r>
          </a:p>
          <a:p>
            <a:r>
              <a:rPr lang="en-US" dirty="0"/>
              <a:t>• Experience fun activity and facilities available at pontoon</a:t>
            </a:r>
          </a:p>
          <a:p>
            <a:r>
              <a:rPr lang="en-US" dirty="0"/>
              <a:t>• Explore the island's exotic marine life and </a:t>
            </a:r>
            <a:r>
              <a:rPr lang="en-US" dirty="0" err="1"/>
              <a:t>colourful</a:t>
            </a:r>
            <a:r>
              <a:rPr lang="en-US" dirty="0"/>
              <a:t> corals</a:t>
            </a:r>
          </a:p>
          <a:p>
            <a:endParaRPr lang="en-US" dirty="0"/>
          </a:p>
          <a:p>
            <a:r>
              <a:rPr lang="en-US" sz="4500" b="1" dirty="0"/>
              <a:t>Pick Up : 07.15AM - 07.45 AM</a:t>
            </a:r>
          </a:p>
          <a:p>
            <a:pPr marL="0" indent="0">
              <a:buNone/>
            </a:pPr>
            <a:endParaRPr lang="en-US" sz="3500" b="1"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36401" y="1825625"/>
            <a:ext cx="2667000" cy="1994504"/>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5225" y="1825625"/>
            <a:ext cx="2466975" cy="199450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4056845"/>
            <a:ext cx="2612801" cy="235683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5225" y="4056845"/>
            <a:ext cx="2466975" cy="2356834"/>
          </a:xfrm>
          <a:prstGeom prst="rect">
            <a:avLst/>
          </a:prstGeom>
        </p:spPr>
      </p:pic>
    </p:spTree>
    <p:extLst>
      <p:ext uri="{BB962C8B-B14F-4D97-AF65-F5344CB8AC3E}">
        <p14:creationId xmlns:p14="http://schemas.microsoft.com/office/powerpoint/2010/main" val="3947147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7309"/>
          </a:xfrm>
          <a:solidFill>
            <a:srgbClr val="FF0000"/>
          </a:solidFill>
        </p:spPr>
        <p:txBody>
          <a:bodyPr/>
          <a:lstStyle/>
          <a:p>
            <a:pPr algn="ctr"/>
            <a:r>
              <a:rPr lang="en-US" b="1" dirty="0"/>
              <a:t>Sunset Dinner Cruise</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1" y="1825625"/>
            <a:ext cx="2638224" cy="2179705"/>
          </a:xfrm>
        </p:spPr>
      </p:pic>
      <p:sp>
        <p:nvSpPr>
          <p:cNvPr id="7" name="Content Placeholder 6"/>
          <p:cNvSpPr>
            <a:spLocks noGrp="1"/>
          </p:cNvSpPr>
          <p:nvPr>
            <p:ph sz="half" idx="2"/>
          </p:nvPr>
        </p:nvSpPr>
        <p:spPr>
          <a:xfrm>
            <a:off x="6172200" y="1712890"/>
            <a:ext cx="5181600" cy="4597758"/>
          </a:xfrm>
        </p:spPr>
        <p:txBody>
          <a:bodyPr>
            <a:noAutofit/>
          </a:bodyPr>
          <a:lstStyle/>
          <a:p>
            <a:r>
              <a:rPr lang="en-US" sz="1200" dirty="0"/>
              <a:t>Detail Itinerary</a:t>
            </a:r>
          </a:p>
          <a:p>
            <a:pPr algn="just"/>
            <a:r>
              <a:rPr lang="en-US" sz="1200" dirty="0"/>
              <a:t>There’s no better way to spend a tropical evening in Bali than on Bali </a:t>
            </a:r>
            <a:r>
              <a:rPr lang="en-US" sz="1200" dirty="0" err="1"/>
              <a:t>Hai’s</a:t>
            </a:r>
            <a:r>
              <a:rPr lang="en-US" sz="1200" dirty="0"/>
              <a:t> Sunset Dinner Cruise.</a:t>
            </a:r>
          </a:p>
          <a:p>
            <a:pPr algn="just"/>
            <a:r>
              <a:rPr lang="en-US" sz="1200" dirty="0"/>
              <a:t>Watch the colors of the sky change from just a hint of a </a:t>
            </a:r>
            <a:r>
              <a:rPr lang="en-US" sz="1200" dirty="0" err="1"/>
              <a:t>colour</a:t>
            </a:r>
            <a:r>
              <a:rPr lang="en-US" sz="1200" dirty="0"/>
              <a:t> to shades of deeper orange, purple and red while you cruise along the harbor sipping a drink on the open-air top deck of the Bali </a:t>
            </a:r>
            <a:r>
              <a:rPr lang="en-US" sz="1200" dirty="0" err="1"/>
              <a:t>Hai</a:t>
            </a:r>
            <a:r>
              <a:rPr lang="en-US" sz="1200" dirty="0"/>
              <a:t> II. Enjoy the sunset usually only seen on beautiful pictures. This time it is you making the magnificent photographs and memories that will last a </a:t>
            </a:r>
            <a:r>
              <a:rPr lang="en-US" sz="1200" dirty="0" err="1"/>
              <a:t>lifetime.As</a:t>
            </a:r>
            <a:r>
              <a:rPr lang="en-US" sz="1200" dirty="0"/>
              <a:t> the sun goes down we set off on a relaxing cruise around </a:t>
            </a:r>
            <a:r>
              <a:rPr lang="en-US" sz="1200" dirty="0" err="1"/>
              <a:t>Benoa</a:t>
            </a:r>
            <a:r>
              <a:rPr lang="en-US" sz="1200" dirty="0"/>
              <a:t> </a:t>
            </a:r>
            <a:r>
              <a:rPr lang="en-US" sz="1200" dirty="0" err="1"/>
              <a:t>Harbour</a:t>
            </a:r>
            <a:r>
              <a:rPr lang="en-US" sz="1200" dirty="0"/>
              <a:t> in South Bali aboard our luxury </a:t>
            </a:r>
            <a:r>
              <a:rPr lang="en-US" sz="1200" dirty="0" err="1"/>
              <a:t>catarmaran</a:t>
            </a:r>
            <a:r>
              <a:rPr lang="en-US" sz="1200" dirty="0"/>
              <a:t>, Bali </a:t>
            </a:r>
            <a:r>
              <a:rPr lang="en-US" sz="1200" dirty="0" err="1"/>
              <a:t>Hai</a:t>
            </a:r>
            <a:r>
              <a:rPr lang="en-US" sz="1200" dirty="0"/>
              <a:t> II. As you take in the cool night air on the top deck you will be entertained by our live musical entertainers. This is followed by a delicious international buffet dinner before you can dance the night away at our disco or enjoy our live cabaret </a:t>
            </a:r>
            <a:r>
              <a:rPr lang="en-US" sz="1200" dirty="0" err="1"/>
              <a:t>show.Our</a:t>
            </a:r>
            <a:r>
              <a:rPr lang="en-US" sz="1200" dirty="0"/>
              <a:t> Bali </a:t>
            </a:r>
            <a:r>
              <a:rPr lang="en-US" sz="1200" dirty="0" err="1"/>
              <a:t>Hai</a:t>
            </a:r>
            <a:r>
              <a:rPr lang="en-US" sz="1200" dirty="0"/>
              <a:t> Sunset Dinner Cruise is suitable for the whole family so bring the kids along to enjoy the party.</a:t>
            </a:r>
          </a:p>
          <a:p>
            <a:r>
              <a:rPr lang="en-US" sz="1200" dirty="0"/>
              <a:t>Journey Highlights</a:t>
            </a:r>
          </a:p>
          <a:p>
            <a:r>
              <a:rPr lang="en-US" sz="1200" dirty="0"/>
              <a:t>• Witness the spectacular sunset on the cruise around </a:t>
            </a:r>
            <a:r>
              <a:rPr lang="en-US" sz="1200" dirty="0" err="1"/>
              <a:t>Benoa</a:t>
            </a:r>
            <a:r>
              <a:rPr lang="en-US" sz="1200" dirty="0"/>
              <a:t> </a:t>
            </a:r>
            <a:r>
              <a:rPr lang="en-US" sz="1200" dirty="0" err="1"/>
              <a:t>Harbour</a:t>
            </a:r>
            <a:endParaRPr lang="en-US" sz="1200" dirty="0"/>
          </a:p>
          <a:p>
            <a:r>
              <a:rPr lang="en-US" sz="1200" dirty="0"/>
              <a:t>• Enjoy your night with an international buffet dinner</a:t>
            </a:r>
          </a:p>
          <a:p>
            <a:r>
              <a:rPr lang="en-US" sz="1200" dirty="0"/>
              <a:t>• Variety of performances and live music will entertain you on board</a:t>
            </a:r>
          </a:p>
          <a:p>
            <a:r>
              <a:rPr lang="en-US" sz="1800" b="1" dirty="0"/>
              <a:t>Pick Up 16.15 PM – 16.45 PM</a:t>
            </a:r>
          </a:p>
          <a:p>
            <a:endParaRPr lang="en-US" sz="12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159876"/>
            <a:ext cx="2638225" cy="215077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4626" y="4159876"/>
            <a:ext cx="2499373" cy="2150771"/>
          </a:xfrm>
          <a:prstGeom prst="rect">
            <a:avLst/>
          </a:prstGeom>
        </p:spPr>
      </p:pic>
      <p:pic>
        <p:nvPicPr>
          <p:cNvPr id="9" name="Picture 8">
            <a:extLst>
              <a:ext uri="{FF2B5EF4-FFF2-40B4-BE49-F238E27FC236}">
                <a16:creationId xmlns:a16="http://schemas.microsoft.com/office/drawing/2014/main" id="{ECD967AE-47BF-4A30-A4AF-4CB41C761B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4626" y="1825626"/>
            <a:ext cx="2499373" cy="2150770"/>
          </a:xfrm>
          <a:prstGeom prst="rect">
            <a:avLst/>
          </a:prstGeom>
        </p:spPr>
      </p:pic>
      <p:pic>
        <p:nvPicPr>
          <p:cNvPr id="4" name="Content Placeholder 5">
            <a:extLst>
              <a:ext uri="{FF2B5EF4-FFF2-40B4-BE49-F238E27FC236}">
                <a16:creationId xmlns:a16="http://schemas.microsoft.com/office/drawing/2014/main" id="{5F3F22CC-136B-BDE7-75D4-E98B22194D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200" y="1875181"/>
            <a:ext cx="2616426" cy="21365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494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15945"/>
          </a:xfrm>
          <a:solidFill>
            <a:srgbClr val="FF0000"/>
          </a:solidFill>
        </p:spPr>
        <p:txBody>
          <a:bodyPr/>
          <a:lstStyle/>
          <a:p>
            <a:pPr algn="ctr"/>
            <a:r>
              <a:rPr lang="en-US" b="1" dirty="0"/>
              <a:t>Water Sport  Adventure</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74321"/>
            <a:ext cx="2466975" cy="1847850"/>
          </a:xfrm>
        </p:spPr>
      </p:pic>
      <p:sp>
        <p:nvSpPr>
          <p:cNvPr id="4" name="Content Placeholder 3"/>
          <p:cNvSpPr>
            <a:spLocks noGrp="1"/>
          </p:cNvSpPr>
          <p:nvPr>
            <p:ph sz="half" idx="2"/>
          </p:nvPr>
        </p:nvSpPr>
        <p:spPr>
          <a:xfrm>
            <a:off x="6172200" y="1825625"/>
            <a:ext cx="5181600" cy="4446386"/>
          </a:xfrm>
        </p:spPr>
        <p:txBody>
          <a:bodyPr>
            <a:normAutofit/>
          </a:bodyPr>
          <a:lstStyle/>
          <a:p>
            <a:pPr algn="just"/>
            <a:r>
              <a:rPr lang="en-US" sz="1500" dirty="0"/>
              <a:t> Located at the long white sand beaches Nusa </a:t>
            </a:r>
            <a:r>
              <a:rPr lang="en-US" sz="1500" dirty="0" err="1"/>
              <a:t>Dua</a:t>
            </a:r>
            <a:r>
              <a:rPr lang="en-US" sz="1500" dirty="0"/>
              <a:t> only about 40 minutes from </a:t>
            </a:r>
            <a:r>
              <a:rPr lang="en-US" sz="1500" dirty="0" err="1"/>
              <a:t>Ngurah</a:t>
            </a:r>
            <a:r>
              <a:rPr lang="en-US" sz="1500" dirty="0"/>
              <a:t> </a:t>
            </a:r>
            <a:r>
              <a:rPr lang="en-US" sz="1500" dirty="0" err="1"/>
              <a:t>Rai</a:t>
            </a:r>
            <a:r>
              <a:rPr lang="en-US" sz="1500" dirty="0"/>
              <a:t> Airport. Managed and operated with professional staff will always ready with humble service and supported by International standard of all safety equipment. You can do a complete water sports here like Parasailing Adventure, Ocean Walker (</a:t>
            </a:r>
            <a:r>
              <a:rPr lang="en-US" sz="1500" dirty="0" err="1"/>
              <a:t>Seawalker</a:t>
            </a:r>
            <a:r>
              <a:rPr lang="en-US" sz="1500" dirty="0"/>
              <a:t>), Fly Board, Jet Ski, Banana Boat, Donut Boat, Snorkeling and many other. </a:t>
            </a:r>
          </a:p>
          <a:p>
            <a:pPr marL="0" indent="0">
              <a:buNone/>
            </a:pPr>
            <a:r>
              <a:rPr lang="en-US" sz="1400" b="1" dirty="0" err="1"/>
              <a:t>Programe</a:t>
            </a:r>
            <a:r>
              <a:rPr lang="en-US" sz="1400" b="1" dirty="0"/>
              <a:t> Activities :</a:t>
            </a:r>
          </a:p>
          <a:p>
            <a:pPr marL="342900" indent="-342900">
              <a:buAutoNum type="arabicPeriod"/>
            </a:pPr>
            <a:r>
              <a:rPr lang="en-US" sz="1400" b="1" dirty="0"/>
              <a:t>Parasailing Adventure </a:t>
            </a:r>
          </a:p>
          <a:p>
            <a:pPr marL="342900" indent="-342900">
              <a:buAutoNum type="arabicPeriod"/>
            </a:pPr>
            <a:r>
              <a:rPr lang="en-US" sz="1400" b="1" dirty="0"/>
              <a:t>Fly Fish </a:t>
            </a:r>
          </a:p>
          <a:p>
            <a:pPr marL="342900" indent="-342900">
              <a:buAutoNum type="arabicPeriod"/>
            </a:pPr>
            <a:r>
              <a:rPr lang="en-US" sz="1400" b="1" dirty="0"/>
              <a:t>Banana Boat </a:t>
            </a:r>
          </a:p>
          <a:p>
            <a:pPr marL="342900" indent="-342900">
              <a:buAutoNum type="arabicPeriod"/>
            </a:pPr>
            <a:r>
              <a:rPr lang="en-US" sz="1400" b="1" dirty="0"/>
              <a:t>Jet Ski  (with instructor)</a:t>
            </a:r>
          </a:p>
          <a:p>
            <a:pPr marL="342900" indent="-342900">
              <a:buAutoNum type="arabicPeriod"/>
            </a:pPr>
            <a:r>
              <a:rPr lang="en-US" sz="1400" b="1" dirty="0"/>
              <a:t>Snorkeling </a:t>
            </a:r>
          </a:p>
          <a:p>
            <a:pPr marL="342900" indent="-342900">
              <a:buAutoNum type="arabicPeriod"/>
            </a:pPr>
            <a:r>
              <a:rPr lang="en-US" sz="1400" b="1" dirty="0"/>
              <a:t>Ocean </a:t>
            </a:r>
            <a:r>
              <a:rPr lang="en-US" sz="1400" b="1"/>
              <a:t>Walker </a:t>
            </a:r>
          </a:p>
          <a:p>
            <a:pPr marL="342900" indent="-342900">
              <a:buAutoNum type="arabicPeriod"/>
            </a:pPr>
            <a:r>
              <a:rPr lang="en-US" sz="1400" b="1"/>
              <a:t>Fly Board</a:t>
            </a:r>
            <a:endParaRPr lang="en-US" sz="1400" b="1" dirty="0"/>
          </a:p>
          <a:p>
            <a:pPr marL="0" indent="0">
              <a:buNone/>
            </a:pPr>
            <a:r>
              <a:rPr lang="en-US" sz="1400" b="1" dirty="0"/>
              <a:t>Note Minimum Book for 2 person </a:t>
            </a:r>
          </a:p>
          <a:p>
            <a:pPr marL="0" indent="0">
              <a:buNone/>
            </a:pPr>
            <a:endParaRPr lang="en-US" sz="1400"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25" y="4005330"/>
            <a:ext cx="2495550" cy="185316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7575" y="4005330"/>
            <a:ext cx="2590800" cy="1853167"/>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1874321"/>
            <a:ext cx="2590800" cy="1847850"/>
          </a:xfrm>
          <a:prstGeom prst="rect">
            <a:avLst/>
          </a:prstGeom>
        </p:spPr>
      </p:pic>
      <p:pic>
        <p:nvPicPr>
          <p:cNvPr id="3" name="Picture 8" descr="Bali Flyboard Price - Gorgeous Bali Tours">
            <a:extLst>
              <a:ext uri="{FF2B5EF4-FFF2-40B4-BE49-F238E27FC236}">
                <a16:creationId xmlns:a16="http://schemas.microsoft.com/office/drawing/2014/main" id="{1157B20B-7613-98E3-AFF5-0698E2175E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1351" y="4005330"/>
            <a:ext cx="2502399"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253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5793"/>
          </a:xfrm>
          <a:solidFill>
            <a:srgbClr val="FF0000"/>
          </a:solidFill>
        </p:spPr>
        <p:txBody>
          <a:bodyPr/>
          <a:lstStyle/>
          <a:p>
            <a:pPr algn="ctr"/>
            <a:r>
              <a:rPr lang="en-US" b="1" dirty="0"/>
              <a:t>ZOO EXPLORER</a:t>
            </a:r>
          </a:p>
        </p:txBody>
      </p:sp>
      <p:sp>
        <p:nvSpPr>
          <p:cNvPr id="4" name="Content Placeholder 3"/>
          <p:cNvSpPr>
            <a:spLocks noGrp="1"/>
          </p:cNvSpPr>
          <p:nvPr>
            <p:ph sz="half" idx="2"/>
          </p:nvPr>
        </p:nvSpPr>
        <p:spPr/>
        <p:txBody>
          <a:bodyPr>
            <a:normAutofit fontScale="62500" lnSpcReduction="20000"/>
          </a:bodyPr>
          <a:lstStyle/>
          <a:p>
            <a:pPr algn="just"/>
            <a:r>
              <a:rPr lang="en-US" dirty="0"/>
              <a:t>"Bali's first and only zoological park is a wondrous place where you can learn the behavior of over 600 rare and exotic animals in a lush, tropical environment. A park where you can participate in fascinating animal adventure activities, some of which are unique experiences of their kind in Indonesia.“</a:t>
            </a:r>
          </a:p>
          <a:p>
            <a:pPr algn="just"/>
            <a:r>
              <a:rPr lang="en-US" dirty="0"/>
              <a:t>Includes : Hotel Return Transfer, Zoo Admission, Jungle Splash, Lunch , Show , Insurance.</a:t>
            </a:r>
          </a:p>
          <a:p>
            <a:endParaRPr lang="en-US" dirty="0"/>
          </a:p>
          <a:p>
            <a:r>
              <a:rPr lang="en-US" b="1" dirty="0"/>
              <a:t>Pick up : 08.30-09.00, 11.30-12.00</a:t>
            </a:r>
          </a:p>
          <a:p>
            <a:r>
              <a:rPr lang="en-US" b="1" dirty="0"/>
              <a:t>Return : 02.00 PM, </a:t>
            </a:r>
            <a:r>
              <a:rPr lang="en-US" b="1"/>
              <a:t>05.00 PM</a:t>
            </a:r>
          </a:p>
          <a:p>
            <a:pPr marL="0" indent="0">
              <a:buNone/>
            </a:pPr>
            <a:endParaRPr lang="en-US" b="1"/>
          </a:p>
          <a:p>
            <a:pPr marL="0" indent="0">
              <a:buNone/>
            </a:pPr>
            <a:r>
              <a:rPr lang="en-US" b="1"/>
              <a:t>IDR 920.000 / ADULT</a:t>
            </a:r>
          </a:p>
          <a:p>
            <a:pPr marL="0" indent="0">
              <a:buNone/>
            </a:pPr>
            <a:r>
              <a:rPr lang="en-US" b="1"/>
              <a:t>IDR 650.000 / CHILD</a:t>
            </a:r>
            <a:endParaRPr lang="en-US"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5628" y="1825625"/>
            <a:ext cx="2691685" cy="201451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48" y="4001294"/>
            <a:ext cx="2691685" cy="201451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419" y="1803793"/>
            <a:ext cx="2406765" cy="2036347"/>
          </a:xfrm>
          <a:prstGeom prst="rect">
            <a:avLst/>
          </a:prstGeom>
        </p:spPr>
      </p:pic>
      <p:pic>
        <p:nvPicPr>
          <p:cNvPr id="12" name="Content Placeholder 11"/>
          <p:cNvPicPr>
            <a:picLocks noGrp="1" noChangeAspect="1"/>
          </p:cNvPicPr>
          <p:nvPr>
            <p:ph sz="half" idx="1"/>
          </p:nvPr>
        </p:nvPicPr>
        <p:blipFill>
          <a:blip r:embed="rId5" cstate="print">
            <a:extLst>
              <a:ext uri="{28A0092B-C50C-407E-A947-70E740481C1C}">
                <a14:useLocalDpi xmlns:a14="http://schemas.microsoft.com/office/drawing/2010/main" val="0"/>
              </a:ext>
            </a:extLst>
          </a:blip>
          <a:stretch>
            <a:fillRect/>
          </a:stretch>
        </p:blipFill>
        <p:spPr>
          <a:xfrm>
            <a:off x="838199" y="4001294"/>
            <a:ext cx="2424983" cy="2014516"/>
          </a:xfrm>
        </p:spPr>
      </p:pic>
    </p:spTree>
    <p:extLst>
      <p:ext uri="{BB962C8B-B14F-4D97-AF65-F5344CB8AC3E}">
        <p14:creationId xmlns:p14="http://schemas.microsoft.com/office/powerpoint/2010/main" val="239794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0036"/>
          </a:xfrm>
          <a:solidFill>
            <a:srgbClr val="FF0000"/>
          </a:solidFill>
        </p:spPr>
        <p:txBody>
          <a:bodyPr/>
          <a:lstStyle/>
          <a:p>
            <a:pPr algn="ctr"/>
            <a:r>
              <a:rPr lang="en-US" b="1" dirty="0" err="1"/>
              <a:t>Warung</a:t>
            </a:r>
            <a:r>
              <a:rPr lang="en-US" b="1" dirty="0"/>
              <a:t> Nia Cooking Class in </a:t>
            </a:r>
            <a:r>
              <a:rPr lang="en-US" b="1" dirty="0" err="1"/>
              <a:t>Seminyak</a:t>
            </a:r>
            <a:endParaRPr lang="en-US" b="1" dirty="0"/>
          </a:p>
        </p:txBody>
      </p:sp>
      <p:sp>
        <p:nvSpPr>
          <p:cNvPr id="4" name="Content Placeholder 3"/>
          <p:cNvSpPr>
            <a:spLocks noGrp="1"/>
          </p:cNvSpPr>
          <p:nvPr>
            <p:ph sz="half" idx="2"/>
          </p:nvPr>
        </p:nvSpPr>
        <p:spPr>
          <a:xfrm>
            <a:off x="6172200" y="1507834"/>
            <a:ext cx="5181600" cy="4918723"/>
          </a:xfrm>
        </p:spPr>
        <p:txBody>
          <a:bodyPr>
            <a:normAutofit/>
          </a:bodyPr>
          <a:lstStyle/>
          <a:p>
            <a:pPr algn="l" fontAlgn="base"/>
            <a:r>
              <a:rPr lang="en-US" sz="2000" b="1" i="0" dirty="0">
                <a:solidFill>
                  <a:srgbClr val="666666"/>
                </a:solidFill>
                <a:effectLst/>
                <a:latin typeface="Noto Serif Armenian"/>
              </a:rPr>
              <a:t>Detail Itinerary</a:t>
            </a:r>
          </a:p>
          <a:p>
            <a:pPr algn="just" fontAlgn="base"/>
            <a:r>
              <a:rPr lang="en-US" sz="1200" b="0" i="0" dirty="0">
                <a:solidFill>
                  <a:srgbClr val="666666"/>
                </a:solidFill>
                <a:effectLst/>
                <a:latin typeface="Noto Serif Armenian"/>
              </a:rPr>
              <a:t>Enjoying cooking is all about confidence, being relaxed and understanding your ingredients. You will experiment with new </a:t>
            </a:r>
            <a:r>
              <a:rPr lang="en-US" sz="1200" b="0" i="0" dirty="0" err="1">
                <a:solidFill>
                  <a:srgbClr val="666666"/>
                </a:solidFill>
                <a:effectLst/>
                <a:latin typeface="Noto Serif Armenian"/>
              </a:rPr>
              <a:t>flavours</a:t>
            </a:r>
            <a:r>
              <a:rPr lang="en-US" sz="1200" b="0" i="0" dirty="0">
                <a:solidFill>
                  <a:srgbClr val="666666"/>
                </a:solidFill>
                <a:effectLst/>
                <a:latin typeface="Noto Serif Armenian"/>
              </a:rPr>
              <a:t> and combine the freshest ingredients with techniques, to build your knowledge of Balinese cuisine.</a:t>
            </a:r>
          </a:p>
          <a:p>
            <a:pPr algn="just" fontAlgn="base"/>
            <a:r>
              <a:rPr lang="en-US" sz="1200" dirty="0">
                <a:solidFill>
                  <a:srgbClr val="666666"/>
                </a:solidFill>
                <a:latin typeface="Noto Serif Armenian"/>
              </a:rPr>
              <a:t> Visit Market</a:t>
            </a:r>
          </a:p>
          <a:p>
            <a:pPr algn="just" fontAlgn="base"/>
            <a:r>
              <a:rPr lang="en-US" sz="1200" b="0" i="0" dirty="0">
                <a:solidFill>
                  <a:srgbClr val="666666"/>
                </a:solidFill>
                <a:effectLst/>
                <a:latin typeface="Noto Serif Armenian"/>
              </a:rPr>
              <a:t> Morning Tea with Balinese cake</a:t>
            </a:r>
          </a:p>
          <a:p>
            <a:pPr algn="just" fontAlgn="base"/>
            <a:r>
              <a:rPr lang="en-US" sz="1200" dirty="0">
                <a:solidFill>
                  <a:srgbClr val="666666"/>
                </a:solidFill>
                <a:latin typeface="Noto Serif Armenian"/>
              </a:rPr>
              <a:t> Class time 12 Menu</a:t>
            </a:r>
          </a:p>
          <a:p>
            <a:pPr algn="just" fontAlgn="base"/>
            <a:r>
              <a:rPr lang="en-US" sz="1200" b="0" i="0" dirty="0">
                <a:solidFill>
                  <a:srgbClr val="666666"/>
                </a:solidFill>
                <a:effectLst/>
                <a:latin typeface="Noto Serif Armenian"/>
              </a:rPr>
              <a:t>Lunch, Transport Return.</a:t>
            </a:r>
            <a:endParaRPr lang="en-US" sz="1000" b="0" i="0" dirty="0">
              <a:solidFill>
                <a:srgbClr val="666666"/>
              </a:solidFill>
              <a:effectLst/>
              <a:latin typeface="Noto Serif Armenian"/>
            </a:endParaRPr>
          </a:p>
          <a:p>
            <a:pPr algn="just" fontAlgn="base"/>
            <a:r>
              <a:rPr lang="en-US" sz="1400" b="1" dirty="0">
                <a:solidFill>
                  <a:srgbClr val="666666"/>
                </a:solidFill>
                <a:latin typeface="Noto Serif Armenian"/>
              </a:rPr>
              <a:t>Menu Cooking </a:t>
            </a:r>
            <a:r>
              <a:rPr lang="en-US" sz="1400" dirty="0">
                <a:solidFill>
                  <a:srgbClr val="666666"/>
                </a:solidFill>
                <a:latin typeface="Noto Serif Armenian"/>
              </a:rPr>
              <a:t>: Spice Paste for Seafood (Base Be </a:t>
            </a:r>
            <a:r>
              <a:rPr lang="en-US" sz="1400" dirty="0" err="1">
                <a:solidFill>
                  <a:srgbClr val="666666"/>
                </a:solidFill>
                <a:latin typeface="Noto Serif Armenian"/>
              </a:rPr>
              <a:t>Pasih</a:t>
            </a:r>
            <a:r>
              <a:rPr lang="en-US" sz="1400" dirty="0">
                <a:solidFill>
                  <a:srgbClr val="666666"/>
                </a:solidFill>
                <a:latin typeface="Noto Serif Armenian"/>
              </a:rPr>
              <a:t>) Spice Paste for Chicken (Base be </a:t>
            </a:r>
            <a:r>
              <a:rPr lang="en-US" sz="1400" dirty="0" err="1">
                <a:solidFill>
                  <a:srgbClr val="666666"/>
                </a:solidFill>
                <a:latin typeface="Noto Serif Armenian"/>
              </a:rPr>
              <a:t>siap</a:t>
            </a:r>
            <a:r>
              <a:rPr lang="en-US" sz="1400" dirty="0">
                <a:solidFill>
                  <a:srgbClr val="666666"/>
                </a:solidFill>
                <a:latin typeface="Noto Serif Armenian"/>
              </a:rPr>
              <a:t>), Roasted Chicken in Banana Leaf ( </a:t>
            </a:r>
            <a:r>
              <a:rPr lang="en-US" sz="1400" dirty="0" err="1">
                <a:solidFill>
                  <a:srgbClr val="666666"/>
                </a:solidFill>
                <a:latin typeface="Noto Serif Armenian"/>
              </a:rPr>
              <a:t>Ayam</a:t>
            </a:r>
            <a:r>
              <a:rPr lang="en-US" sz="1400" dirty="0">
                <a:solidFill>
                  <a:srgbClr val="666666"/>
                </a:solidFill>
                <a:latin typeface="Noto Serif Armenian"/>
              </a:rPr>
              <a:t> </a:t>
            </a:r>
            <a:r>
              <a:rPr lang="en-US" sz="1400" dirty="0" err="1">
                <a:solidFill>
                  <a:srgbClr val="666666"/>
                </a:solidFill>
                <a:latin typeface="Noto Serif Armenian"/>
              </a:rPr>
              <a:t>Betutu</a:t>
            </a:r>
            <a:r>
              <a:rPr lang="en-US" sz="1400" dirty="0">
                <a:solidFill>
                  <a:srgbClr val="666666"/>
                </a:solidFill>
                <a:latin typeface="Noto Serif Armenian"/>
              </a:rPr>
              <a:t>), Chicken Satay, Peanut Sauce, </a:t>
            </a:r>
            <a:r>
              <a:rPr lang="en-US" sz="1400" dirty="0" err="1">
                <a:solidFill>
                  <a:srgbClr val="666666"/>
                </a:solidFill>
                <a:latin typeface="Noto Serif Armenian"/>
              </a:rPr>
              <a:t>Miced</a:t>
            </a:r>
            <a:r>
              <a:rPr lang="en-US" sz="1400" dirty="0">
                <a:solidFill>
                  <a:srgbClr val="666666"/>
                </a:solidFill>
                <a:latin typeface="Noto Serif Armenian"/>
              </a:rPr>
              <a:t> Seafood satay (Sate </a:t>
            </a:r>
            <a:r>
              <a:rPr lang="en-US" sz="1400" dirty="0" err="1">
                <a:solidFill>
                  <a:srgbClr val="666666"/>
                </a:solidFill>
                <a:latin typeface="Noto Serif Armenian"/>
              </a:rPr>
              <a:t>lilit</a:t>
            </a:r>
            <a:r>
              <a:rPr lang="en-US" sz="1400" dirty="0">
                <a:solidFill>
                  <a:srgbClr val="666666"/>
                </a:solidFill>
                <a:latin typeface="Noto Serif Armenian"/>
              </a:rPr>
              <a:t> </a:t>
            </a:r>
            <a:r>
              <a:rPr lang="en-US" sz="1400" dirty="0" err="1">
                <a:solidFill>
                  <a:srgbClr val="666666"/>
                </a:solidFill>
                <a:latin typeface="Noto Serif Armenian"/>
              </a:rPr>
              <a:t>ikan</a:t>
            </a:r>
            <a:r>
              <a:rPr lang="en-US" sz="1400" dirty="0">
                <a:solidFill>
                  <a:srgbClr val="666666"/>
                </a:solidFill>
                <a:latin typeface="Noto Serif Armenian"/>
              </a:rPr>
              <a:t>), </a:t>
            </a:r>
            <a:r>
              <a:rPr lang="en-US" sz="1400" dirty="0" err="1">
                <a:solidFill>
                  <a:srgbClr val="666666"/>
                </a:solidFill>
                <a:latin typeface="Noto Serif Armenian"/>
              </a:rPr>
              <a:t>Miced</a:t>
            </a:r>
            <a:r>
              <a:rPr lang="en-US" sz="1400" dirty="0">
                <a:solidFill>
                  <a:srgbClr val="666666"/>
                </a:solidFill>
                <a:latin typeface="Noto Serif Armenian"/>
              </a:rPr>
              <a:t> Chicken in banana leaf (Tum </a:t>
            </a:r>
            <a:r>
              <a:rPr lang="en-US" sz="1400" dirty="0" err="1">
                <a:solidFill>
                  <a:srgbClr val="666666"/>
                </a:solidFill>
                <a:latin typeface="Noto Serif Armenian"/>
              </a:rPr>
              <a:t>Ayam</a:t>
            </a:r>
            <a:r>
              <a:rPr lang="en-US" sz="1400" dirty="0">
                <a:solidFill>
                  <a:srgbClr val="666666"/>
                </a:solidFill>
                <a:latin typeface="Noto Serif Armenian"/>
              </a:rPr>
              <a:t>), Green Papaya salad with chicken, vegetable Salad in peanuts sauce, Sweet corn coconut snack (</a:t>
            </a:r>
            <a:r>
              <a:rPr lang="en-US" sz="1400" dirty="0" err="1">
                <a:solidFill>
                  <a:srgbClr val="666666"/>
                </a:solidFill>
                <a:latin typeface="Noto Serif Armenian"/>
              </a:rPr>
              <a:t>Urab</a:t>
            </a:r>
            <a:r>
              <a:rPr lang="en-US" sz="1400" dirty="0">
                <a:solidFill>
                  <a:srgbClr val="666666"/>
                </a:solidFill>
                <a:latin typeface="Noto Serif Armenian"/>
              </a:rPr>
              <a:t> </a:t>
            </a:r>
            <a:r>
              <a:rPr lang="en-US" sz="1400" dirty="0" err="1">
                <a:solidFill>
                  <a:srgbClr val="666666"/>
                </a:solidFill>
                <a:latin typeface="Noto Serif Armenian"/>
              </a:rPr>
              <a:t>jagung</a:t>
            </a:r>
            <a:r>
              <a:rPr lang="en-US" sz="1400" dirty="0">
                <a:solidFill>
                  <a:srgbClr val="666666"/>
                </a:solidFill>
                <a:latin typeface="Noto Serif Armenian"/>
              </a:rPr>
              <a:t>), Fried rice with chicken, Pork in sweet soy sauce ( be </a:t>
            </a:r>
            <a:r>
              <a:rPr lang="en-US" sz="1400" dirty="0" err="1">
                <a:solidFill>
                  <a:srgbClr val="666666"/>
                </a:solidFill>
                <a:latin typeface="Noto Serif Armenian"/>
              </a:rPr>
              <a:t>celemg</a:t>
            </a:r>
            <a:r>
              <a:rPr lang="en-US" sz="1400" dirty="0">
                <a:solidFill>
                  <a:srgbClr val="666666"/>
                </a:solidFill>
                <a:latin typeface="Noto Serif Armenian"/>
              </a:rPr>
              <a:t> base </a:t>
            </a:r>
            <a:r>
              <a:rPr lang="en-US" sz="1400" dirty="0" err="1">
                <a:solidFill>
                  <a:srgbClr val="666666"/>
                </a:solidFill>
                <a:latin typeface="Noto Serif Armenian"/>
              </a:rPr>
              <a:t>manis</a:t>
            </a:r>
            <a:r>
              <a:rPr lang="en-US" sz="1400" dirty="0">
                <a:solidFill>
                  <a:srgbClr val="666666"/>
                </a:solidFill>
                <a:latin typeface="Noto Serif Armenian"/>
              </a:rPr>
              <a:t>)</a:t>
            </a:r>
          </a:p>
          <a:p>
            <a:pPr algn="just" fontAlgn="base"/>
            <a:r>
              <a:rPr lang="en-US" sz="1400" dirty="0">
                <a:solidFill>
                  <a:srgbClr val="666666"/>
                </a:solidFill>
                <a:latin typeface="Noto Serif Armenian"/>
              </a:rPr>
              <a:t>Schedule Every Morning </a:t>
            </a:r>
            <a:r>
              <a:rPr lang="en-US" sz="1400" b="1" dirty="0">
                <a:solidFill>
                  <a:srgbClr val="666666"/>
                </a:solidFill>
                <a:latin typeface="Noto Serif Armenian"/>
              </a:rPr>
              <a:t>, MONDAY to SATURDAY </a:t>
            </a:r>
            <a:endParaRPr lang="en-US" sz="1400" dirty="0">
              <a:solidFill>
                <a:srgbClr val="666666"/>
              </a:solidFill>
              <a:latin typeface="Noto Serif Armenian"/>
            </a:endParaRPr>
          </a:p>
          <a:p>
            <a:pPr algn="just" fontAlgn="base"/>
            <a:r>
              <a:rPr lang="en-US" sz="1400" dirty="0">
                <a:solidFill>
                  <a:srgbClr val="666666"/>
                </a:solidFill>
                <a:latin typeface="Noto Serif Armenian"/>
              </a:rPr>
              <a:t>Pick up : 07.30 Am (Starting at 08.00 for visit market)</a:t>
            </a:r>
          </a:p>
          <a:p>
            <a:pPr algn="l" fontAlgn="base"/>
            <a:endParaRPr lang="en-US" sz="1000" dirty="0">
              <a:solidFill>
                <a:srgbClr val="666666"/>
              </a:solidFill>
              <a:latin typeface="Noto Serif Armenian"/>
            </a:endParaRPr>
          </a:p>
          <a:p>
            <a:pPr marL="0" indent="0" algn="l" fontAlgn="base">
              <a:buNone/>
            </a:pPr>
            <a:endParaRPr lang="en-US" sz="1200" b="0" i="0" dirty="0">
              <a:solidFill>
                <a:srgbClr val="666666"/>
              </a:solidFill>
              <a:effectLst/>
              <a:latin typeface="Noto Serif Armenian"/>
            </a:endParaRPr>
          </a:p>
        </p:txBody>
      </p:sp>
      <p:pic>
        <p:nvPicPr>
          <p:cNvPr id="7" name="Content Placeholder 6">
            <a:extLst>
              <a:ext uri="{FF2B5EF4-FFF2-40B4-BE49-F238E27FC236}">
                <a16:creationId xmlns:a16="http://schemas.microsoft.com/office/drawing/2014/main" id="{C331EB6A-6679-4220-8B79-0E34DBBEE017}"/>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94787" y="1529134"/>
            <a:ext cx="2582188" cy="2215938"/>
          </a:xfrm>
        </p:spPr>
      </p:pic>
      <p:pic>
        <p:nvPicPr>
          <p:cNvPr id="11" name="Picture 10">
            <a:extLst>
              <a:ext uri="{FF2B5EF4-FFF2-40B4-BE49-F238E27FC236}">
                <a16:creationId xmlns:a16="http://schemas.microsoft.com/office/drawing/2014/main" id="{73B1C42E-5551-482E-9CD6-060A058B6B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3423" y="1507835"/>
            <a:ext cx="2638776" cy="2215938"/>
          </a:xfrm>
          <a:prstGeom prst="rect">
            <a:avLst/>
          </a:prstGeom>
        </p:spPr>
      </p:pic>
      <p:pic>
        <p:nvPicPr>
          <p:cNvPr id="14" name="Picture 13">
            <a:extLst>
              <a:ext uri="{FF2B5EF4-FFF2-40B4-BE49-F238E27FC236}">
                <a16:creationId xmlns:a16="http://schemas.microsoft.com/office/drawing/2014/main" id="{D59841B8-7711-40B0-8776-8BDE8B8B99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99" y="3889074"/>
            <a:ext cx="2582188" cy="2342445"/>
          </a:xfrm>
          <a:prstGeom prst="rect">
            <a:avLst/>
          </a:prstGeom>
        </p:spPr>
      </p:pic>
      <p:pic>
        <p:nvPicPr>
          <p:cNvPr id="17" name="Picture 16">
            <a:extLst>
              <a:ext uri="{FF2B5EF4-FFF2-40B4-BE49-F238E27FC236}">
                <a16:creationId xmlns:a16="http://schemas.microsoft.com/office/drawing/2014/main" id="{4CC1D4C5-740F-40A4-85BE-1FDF370448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533422" y="3866444"/>
            <a:ext cx="2638774" cy="2342445"/>
          </a:xfrm>
          <a:prstGeom prst="rect">
            <a:avLst/>
          </a:prstGeom>
        </p:spPr>
      </p:pic>
    </p:spTree>
    <p:extLst>
      <p:ext uri="{BB962C8B-B14F-4D97-AF65-F5344CB8AC3E}">
        <p14:creationId xmlns:p14="http://schemas.microsoft.com/office/powerpoint/2010/main" val="1299791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0036"/>
          </a:xfrm>
          <a:solidFill>
            <a:srgbClr val="FF0000"/>
          </a:solidFill>
        </p:spPr>
        <p:txBody>
          <a:bodyPr/>
          <a:lstStyle/>
          <a:p>
            <a:pPr algn="ctr"/>
            <a:r>
              <a:rPr lang="en-US" b="1" dirty="0"/>
              <a:t>Casa Luna Cooking Class in </a:t>
            </a:r>
            <a:r>
              <a:rPr lang="en-US" b="1" dirty="0" err="1"/>
              <a:t>Ubud</a:t>
            </a:r>
            <a:endParaRPr lang="en-US" b="1" dirty="0"/>
          </a:p>
        </p:txBody>
      </p:sp>
      <p:sp>
        <p:nvSpPr>
          <p:cNvPr id="4" name="Content Placeholder 3"/>
          <p:cNvSpPr>
            <a:spLocks noGrp="1"/>
          </p:cNvSpPr>
          <p:nvPr>
            <p:ph sz="half" idx="2"/>
          </p:nvPr>
        </p:nvSpPr>
        <p:spPr>
          <a:xfrm>
            <a:off x="6172200" y="1690688"/>
            <a:ext cx="5181600" cy="4735869"/>
          </a:xfrm>
        </p:spPr>
        <p:txBody>
          <a:bodyPr>
            <a:normAutofit fontScale="62500" lnSpcReduction="20000"/>
          </a:bodyPr>
          <a:lstStyle/>
          <a:p>
            <a:pPr algn="just"/>
            <a:r>
              <a:rPr lang="en-US" sz="2200" dirty="0"/>
              <a:t>Every cooking class will offer a chef as your instructor, apron, and also your own cooking station with sufficient in-house cooking utensils to begin your cooking journey. In the morning, a driver will pick up students from their hotel as early as 8.00am for Monday, Wednesday and Friday classes. However, classes on those days will not include a local market tour in the itinerary.</a:t>
            </a:r>
          </a:p>
          <a:p>
            <a:pPr algn="just"/>
            <a:r>
              <a:rPr lang="en-US" sz="2200" dirty="0"/>
              <a:t> If you wish to take up the </a:t>
            </a:r>
            <a:r>
              <a:rPr lang="en-US" sz="2200" b="1" dirty="0"/>
              <a:t>local market tour</a:t>
            </a:r>
            <a:r>
              <a:rPr lang="en-US" sz="2200" dirty="0"/>
              <a:t>, you can do so </a:t>
            </a:r>
            <a:r>
              <a:rPr lang="en-US" sz="2200" b="1" dirty="0"/>
              <a:t>on Tuesday and Thursday </a:t>
            </a:r>
            <a:r>
              <a:rPr lang="en-US" sz="2200" dirty="0"/>
              <a:t>where the pickup from your hotel can be as early as 7.00 am.</a:t>
            </a:r>
            <a:br>
              <a:rPr lang="en-US" sz="2200" dirty="0"/>
            </a:br>
            <a:br>
              <a:rPr lang="en-US" sz="2200" dirty="0"/>
            </a:br>
            <a:r>
              <a:rPr lang="en-US" sz="2200" dirty="0"/>
              <a:t>Classes will start at 8.30 am and usually ends by 1.00 pm. So you can plan for the rest of afternoon in </a:t>
            </a:r>
            <a:r>
              <a:rPr lang="en-US" sz="2200" dirty="0" err="1"/>
              <a:t>Ubud</a:t>
            </a:r>
            <a:r>
              <a:rPr lang="en-US" sz="2200" dirty="0"/>
              <a:t> or choose to explore the grounds </a:t>
            </a:r>
            <a:r>
              <a:rPr lang="en-US" sz="2200" b="1" dirty="0"/>
              <a:t>of Casa Luna. </a:t>
            </a:r>
            <a:r>
              <a:rPr lang="en-US" sz="2200" dirty="0"/>
              <a:t>Surrounded by lush forest and Balinese decorations, it makes a great place to relax and unwind at the bakery or restaurant here too.</a:t>
            </a:r>
          </a:p>
          <a:p>
            <a:r>
              <a:rPr lang="en-US" sz="2200" b="1" dirty="0"/>
              <a:t>Included :</a:t>
            </a:r>
          </a:p>
          <a:p>
            <a:r>
              <a:rPr lang="en-US" sz="2200" dirty="0"/>
              <a:t>Visit Local Market on </a:t>
            </a:r>
            <a:r>
              <a:rPr lang="en-US" sz="2200" b="1" dirty="0"/>
              <a:t>Tuesday and Thursday</a:t>
            </a:r>
          </a:p>
          <a:p>
            <a:r>
              <a:rPr lang="en-US" sz="2200" dirty="0"/>
              <a:t>Cooking Class</a:t>
            </a:r>
          </a:p>
          <a:p>
            <a:r>
              <a:rPr lang="en-US" sz="2200" dirty="0"/>
              <a:t>Lunch</a:t>
            </a:r>
          </a:p>
          <a:p>
            <a:r>
              <a:rPr lang="en-US" sz="2200" dirty="0"/>
              <a:t>Transport return</a:t>
            </a:r>
          </a:p>
          <a:p>
            <a:r>
              <a:rPr lang="en-US" sz="2200" dirty="0" err="1"/>
              <a:t>Minimun</a:t>
            </a:r>
            <a:r>
              <a:rPr lang="en-US" sz="2200" dirty="0"/>
              <a:t> booking 2 Pax</a:t>
            </a:r>
          </a:p>
          <a:p>
            <a:r>
              <a:rPr lang="en-US" sz="2900" b="1" dirty="0"/>
              <a:t>Pick Up : 06.30 AM</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4721" y="1690688"/>
            <a:ext cx="2498210" cy="2001081"/>
          </a:xfrm>
          <a:prstGeom prst="rect">
            <a:avLst/>
          </a:prstGeom>
        </p:spPr>
      </p:pic>
      <p:pic>
        <p:nvPicPr>
          <p:cNvPr id="10" name="Content Placeholder 9"/>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1690688"/>
            <a:ext cx="2657038" cy="2001081"/>
          </a:xfr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858227"/>
            <a:ext cx="2657038" cy="2207721"/>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4138" y="3858227"/>
            <a:ext cx="2558793" cy="2207721"/>
          </a:xfrm>
          <a:prstGeom prst="rect">
            <a:avLst/>
          </a:prstGeom>
        </p:spPr>
      </p:pic>
    </p:spTree>
    <p:extLst>
      <p:ext uri="{BB962C8B-B14F-4D97-AF65-F5344CB8AC3E}">
        <p14:creationId xmlns:p14="http://schemas.microsoft.com/office/powerpoint/2010/main" val="166106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80340"/>
          </a:xfrm>
          <a:solidFill>
            <a:srgbClr val="FF0000"/>
          </a:solidFill>
        </p:spPr>
        <p:txBody>
          <a:bodyPr/>
          <a:lstStyle/>
          <a:p>
            <a:pPr algn="ctr"/>
            <a:r>
              <a:rPr lang="en-US" b="1" dirty="0"/>
              <a:t>ATV ON THE BEACH TOUR</a:t>
            </a:r>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89803" y="1825625"/>
            <a:ext cx="2705100" cy="2210181"/>
          </a:xfr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0347" y="1825626"/>
            <a:ext cx="2705100" cy="221018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0347" y="4235608"/>
            <a:ext cx="2705100" cy="1941354"/>
          </a:xfrm>
          <a:prstGeom prst="rect">
            <a:avLst/>
          </a:prstGeom>
        </p:spPr>
      </p:pic>
      <p:sp>
        <p:nvSpPr>
          <p:cNvPr id="16" name="Content Placeholder 15"/>
          <p:cNvSpPr>
            <a:spLocks noGrp="1"/>
          </p:cNvSpPr>
          <p:nvPr>
            <p:ph sz="half" idx="2"/>
          </p:nvPr>
        </p:nvSpPr>
        <p:spPr>
          <a:xfrm>
            <a:off x="6671255" y="1825625"/>
            <a:ext cx="4881093" cy="4351338"/>
          </a:xfrm>
        </p:spPr>
        <p:txBody>
          <a:bodyPr>
            <a:normAutofit fontScale="55000" lnSpcReduction="20000"/>
          </a:bodyPr>
          <a:lstStyle/>
          <a:p>
            <a:pPr marL="0" indent="0">
              <a:buNone/>
            </a:pPr>
            <a:endParaRPr lang="en-US" sz="1200" dirty="0"/>
          </a:p>
          <a:p>
            <a:r>
              <a:rPr lang="en-US" sz="2200" dirty="0"/>
              <a:t>Our world famous ATV (Quad Bikes) on the beach, Bali’s one &amp; only fully licensed and permitted ATV tour on the beach. We ride along countless miles of remote black sand beaches, then up through scenic world heritage listed rice fields, jungle tracks and down through traditional local villages then back onto the beach for a final run.</a:t>
            </a:r>
          </a:p>
          <a:p>
            <a:r>
              <a:rPr lang="en-US" sz="2200" dirty="0"/>
              <a:t>Single ride is solo on the ATV, ages 10-12 and above can ride single. Whilst a tandem ride is usually 1 adult and 1 kid under 10-12 years, 2 smaller adults can do tandem but for safety reasons, Maximum combined weight for tandem ride is 155kg.</a:t>
            </a:r>
          </a:p>
          <a:p>
            <a:r>
              <a:rPr lang="en-US" sz="2200" b="1" dirty="0"/>
              <a:t>Bring with you:</a:t>
            </a:r>
            <a:r>
              <a:rPr lang="en-US" sz="2200" dirty="0"/>
              <a:t> Sunglasses, sunscreen, normal Bali clothing is fine, shoes are better if you have them, if not thongs are ok, change of clothes is optional, we have towels for you.</a:t>
            </a:r>
            <a:br>
              <a:rPr lang="en-US" sz="2200" dirty="0"/>
            </a:br>
            <a:endParaRPr lang="en-US" sz="2200" dirty="0"/>
          </a:p>
          <a:p>
            <a:r>
              <a:rPr lang="en-US" sz="2200" b="1" dirty="0"/>
              <a:t>Includes:</a:t>
            </a:r>
            <a:r>
              <a:rPr lang="en-US" sz="2200" dirty="0"/>
              <a:t> Return transfers, meal and drink, onsite insurance, all safety gear and training, bottled water, refreshments, new jungle fun area, all government taxes, and photographer options.</a:t>
            </a:r>
          </a:p>
          <a:p>
            <a:r>
              <a:rPr lang="en-US" sz="2200" b="1" dirty="0"/>
              <a:t>Pick up times:</a:t>
            </a:r>
            <a:r>
              <a:rPr lang="en-US" sz="2200" dirty="0"/>
              <a:t> .</a:t>
            </a:r>
            <a:r>
              <a:rPr lang="en-US" sz="2200" b="1" dirty="0"/>
              <a:t> </a:t>
            </a:r>
          </a:p>
          <a:p>
            <a:r>
              <a:rPr lang="en-US" sz="2900" b="1" dirty="0"/>
              <a:t>Morning 7.30 AM</a:t>
            </a:r>
          </a:p>
          <a:p>
            <a:r>
              <a:rPr lang="en-US" sz="2900" b="1" dirty="0"/>
              <a:t>Middle 10.30 AM</a:t>
            </a:r>
          </a:p>
          <a:p>
            <a:r>
              <a:rPr lang="en-US" sz="2900" b="1" dirty="0"/>
              <a:t>Sunset 2 PM</a:t>
            </a:r>
          </a:p>
          <a:p>
            <a:pPr marL="0" indent="0">
              <a:buNone/>
            </a:pPr>
            <a:endParaRPr lang="en-US" sz="2000" dirty="0"/>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4235608"/>
            <a:ext cx="2656703" cy="1941354"/>
          </a:xfrm>
          <a:prstGeom prst="rect">
            <a:avLst/>
          </a:prstGeom>
        </p:spPr>
      </p:pic>
    </p:spTree>
    <p:extLst>
      <p:ext uri="{BB962C8B-B14F-4D97-AF65-F5344CB8AC3E}">
        <p14:creationId xmlns:p14="http://schemas.microsoft.com/office/powerpoint/2010/main" val="1627360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51550"/>
          </a:xfrm>
          <a:solidFill>
            <a:srgbClr val="FF0000"/>
          </a:solidFill>
        </p:spPr>
        <p:txBody>
          <a:bodyPr/>
          <a:lstStyle/>
          <a:p>
            <a:pPr algn="ctr"/>
            <a:r>
              <a:rPr lang="en-US" b="1" dirty="0"/>
              <a:t>ADMISSION WATERBOM BALI DAY PASS </a:t>
            </a:r>
          </a:p>
        </p:txBody>
      </p:sp>
      <p:pic>
        <p:nvPicPr>
          <p:cNvPr id="5" name="Content Placeholder 4"/>
          <p:cNvPicPr>
            <a:picLocks noGrp="1" noChangeAspect="1"/>
          </p:cNvPicPr>
          <p:nvPr>
            <p:ph sz="half" idx="1"/>
          </p:nvPr>
        </p:nvPicPr>
        <p:blipFill>
          <a:blip r:embed="rId2"/>
          <a:stretch>
            <a:fillRect/>
          </a:stretch>
        </p:blipFill>
        <p:spPr>
          <a:xfrm>
            <a:off x="838200" y="1825625"/>
            <a:ext cx="5334000" cy="4351338"/>
          </a:xfrm>
          <a:prstGeom prst="rect">
            <a:avLst/>
          </a:prstGeom>
        </p:spPr>
      </p:pic>
      <p:sp>
        <p:nvSpPr>
          <p:cNvPr id="4" name="Content Placeholder 3"/>
          <p:cNvSpPr>
            <a:spLocks noGrp="1"/>
          </p:cNvSpPr>
          <p:nvPr>
            <p:ph sz="half" idx="2"/>
          </p:nvPr>
        </p:nvSpPr>
        <p:spPr/>
        <p:txBody>
          <a:bodyPr>
            <a:normAutofit fontScale="47500" lnSpcReduction="20000"/>
          </a:bodyPr>
          <a:lstStyle/>
          <a:p>
            <a:pPr marL="0" indent="0" algn="ctr">
              <a:buNone/>
            </a:pPr>
            <a:endParaRPr lang="en-US" b="1" dirty="0"/>
          </a:p>
          <a:p>
            <a:pPr marL="0" indent="0" algn="ctr">
              <a:buNone/>
            </a:pPr>
            <a:r>
              <a:rPr lang="en-US" sz="3800" b="1" dirty="0" err="1"/>
              <a:t>Waterbom</a:t>
            </a:r>
            <a:r>
              <a:rPr lang="en-US" sz="3800" b="1" dirty="0"/>
              <a:t> Park </a:t>
            </a:r>
          </a:p>
          <a:p>
            <a:pPr algn="l"/>
            <a:endParaRPr lang="en-US" b="0" i="0" dirty="0">
              <a:solidFill>
                <a:srgbClr val="666666"/>
              </a:solidFill>
              <a:effectLst/>
              <a:latin typeface="Questrial"/>
            </a:endParaRPr>
          </a:p>
          <a:p>
            <a:pPr marL="742950" lvl="1" indent="-285750" algn="just">
              <a:buFont typeface="Arial" panose="020B0604020202020204" pitchFamily="34" charset="0"/>
              <a:buChar char="•"/>
            </a:pPr>
            <a:r>
              <a:rPr lang="en-US" sz="2900" b="0" i="0" dirty="0">
                <a:solidFill>
                  <a:srgbClr val="666666"/>
                </a:solidFill>
                <a:effectLst/>
                <a:latin typeface="+mj-lt"/>
              </a:rPr>
              <a:t>First opened on the island of Bali just over 28 years ago, in 1993, </a:t>
            </a:r>
            <a:r>
              <a:rPr lang="en-US" sz="2900" b="0" i="0" dirty="0" err="1">
                <a:solidFill>
                  <a:srgbClr val="666666"/>
                </a:solidFill>
                <a:effectLst/>
                <a:latin typeface="+mj-lt"/>
              </a:rPr>
              <a:t>Waterbom</a:t>
            </a:r>
            <a:r>
              <a:rPr lang="en-US" sz="2900" b="0" i="0" dirty="0">
                <a:solidFill>
                  <a:srgbClr val="666666"/>
                </a:solidFill>
                <a:effectLst/>
                <a:latin typeface="+mj-lt"/>
              </a:rPr>
              <a:t> Bali is a boutique, botanical waterpark experience, nestled in the heart of </a:t>
            </a:r>
            <a:r>
              <a:rPr lang="en-US" sz="2900" b="0" i="0" dirty="0" err="1">
                <a:solidFill>
                  <a:srgbClr val="666666"/>
                </a:solidFill>
                <a:effectLst/>
                <a:latin typeface="+mj-lt"/>
              </a:rPr>
              <a:t>Kuta</a:t>
            </a:r>
            <a:r>
              <a:rPr lang="en-US" sz="2900" b="0" i="0" dirty="0">
                <a:solidFill>
                  <a:srgbClr val="666666"/>
                </a:solidFill>
                <a:effectLst/>
                <a:latin typeface="+mj-lt"/>
              </a:rPr>
              <a:t>. The park was built with the aim to create a space that provides visitors a memorable and fun experience, while also respecting the natural world around us. Thus, </a:t>
            </a:r>
            <a:r>
              <a:rPr lang="en-US" sz="2900" b="0" i="0" dirty="0" err="1">
                <a:solidFill>
                  <a:srgbClr val="666666"/>
                </a:solidFill>
                <a:effectLst/>
                <a:latin typeface="+mj-lt"/>
              </a:rPr>
              <a:t>Waterbom</a:t>
            </a:r>
            <a:r>
              <a:rPr lang="en-US" sz="2900" b="0" i="0" dirty="0">
                <a:solidFill>
                  <a:srgbClr val="666666"/>
                </a:solidFill>
                <a:effectLst/>
                <a:latin typeface="+mj-lt"/>
              </a:rPr>
              <a:t> Bali was consciously developed to complement the existing environment, with over 50% of the area’s local greenery being conserved, and all the slides and features of the park built around the existing flora and fauna, rather than over it.</a:t>
            </a:r>
            <a:br>
              <a:rPr lang="en-US" sz="2900" b="0" i="0" dirty="0">
                <a:solidFill>
                  <a:srgbClr val="666666"/>
                </a:solidFill>
                <a:effectLst/>
                <a:latin typeface="+mj-lt"/>
              </a:rPr>
            </a:br>
            <a:br>
              <a:rPr lang="en-US" sz="2900" b="0" i="0" dirty="0">
                <a:solidFill>
                  <a:srgbClr val="666666"/>
                </a:solidFill>
                <a:effectLst/>
                <a:latin typeface="+mj-lt"/>
              </a:rPr>
            </a:br>
            <a:r>
              <a:rPr lang="en-US" sz="2900" b="0" i="0" dirty="0">
                <a:solidFill>
                  <a:srgbClr val="666666"/>
                </a:solidFill>
                <a:effectLst/>
                <a:latin typeface="+mj-lt"/>
              </a:rPr>
              <a:t>Surrounding </a:t>
            </a:r>
            <a:r>
              <a:rPr lang="en-US" sz="2900" b="0" i="0" dirty="0" err="1">
                <a:solidFill>
                  <a:srgbClr val="666666"/>
                </a:solidFill>
                <a:effectLst/>
                <a:latin typeface="+mj-lt"/>
              </a:rPr>
              <a:t>Waterbom’s</a:t>
            </a:r>
            <a:r>
              <a:rPr lang="en-US" sz="2900" b="0" i="0" dirty="0">
                <a:solidFill>
                  <a:srgbClr val="666666"/>
                </a:solidFill>
                <a:effectLst/>
                <a:latin typeface="+mj-lt"/>
              </a:rPr>
              <a:t> world-class slides and attractions, lies a carefully landscaped sanctuary of gardens and water systems proudly representing the beauty of Bali.</a:t>
            </a:r>
            <a:br>
              <a:rPr lang="en-US" sz="2900" b="0" i="0" dirty="0">
                <a:solidFill>
                  <a:srgbClr val="666666"/>
                </a:solidFill>
                <a:effectLst/>
                <a:latin typeface="+mj-lt"/>
              </a:rPr>
            </a:br>
            <a:br>
              <a:rPr lang="en-US" sz="2900" b="0" i="0" dirty="0">
                <a:solidFill>
                  <a:srgbClr val="666666"/>
                </a:solidFill>
                <a:effectLst/>
                <a:latin typeface="+mj-lt"/>
              </a:rPr>
            </a:br>
            <a:r>
              <a:rPr lang="en-US" sz="2900" b="0" i="0" dirty="0">
                <a:solidFill>
                  <a:srgbClr val="666666"/>
                </a:solidFill>
                <a:effectLst/>
                <a:latin typeface="+mj-lt"/>
              </a:rPr>
              <a:t>To this day, </a:t>
            </a:r>
            <a:r>
              <a:rPr lang="en-US" sz="2900" b="0" i="0" dirty="0" err="1">
                <a:solidFill>
                  <a:srgbClr val="666666"/>
                </a:solidFill>
                <a:effectLst/>
                <a:latin typeface="+mj-lt"/>
              </a:rPr>
              <a:t>Waterbom</a:t>
            </a:r>
            <a:r>
              <a:rPr lang="en-US" sz="2900" b="0" i="0" dirty="0">
                <a:solidFill>
                  <a:srgbClr val="666666"/>
                </a:solidFill>
                <a:effectLst/>
                <a:latin typeface="+mj-lt"/>
              </a:rPr>
              <a:t> encompasses 3.8 hectares, including slides, our popular ‘Pleasure Pool’ with swim-up bar, private gazebo areas, expansive lawns and multiple restaurants and still maintains more than half of the park as green space, including a number of endangered native species.</a:t>
            </a:r>
          </a:p>
          <a:p>
            <a:pPr algn="l"/>
            <a:r>
              <a:rPr lang="en-US" sz="2900" b="1" i="0" dirty="0">
                <a:solidFill>
                  <a:srgbClr val="666666"/>
                </a:solidFill>
                <a:effectLst/>
                <a:latin typeface="+mj-lt"/>
              </a:rPr>
              <a:t> Open : 09.00 AM – 18.00 PM</a:t>
            </a:r>
          </a:p>
          <a:p>
            <a:pPr marL="0" indent="0">
              <a:buNone/>
            </a:pPr>
            <a:endParaRPr lang="en-US" sz="2900" b="1" dirty="0"/>
          </a:p>
          <a:p>
            <a:pPr marL="457200" lvl="1" indent="0">
              <a:buNone/>
            </a:pPr>
            <a:endParaRPr lang="en-US" sz="1400" b="1" dirty="0"/>
          </a:p>
        </p:txBody>
      </p:sp>
    </p:spTree>
    <p:extLst>
      <p:ext uri="{BB962C8B-B14F-4D97-AF65-F5344CB8AC3E}">
        <p14:creationId xmlns:p14="http://schemas.microsoft.com/office/powerpoint/2010/main" val="1899317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781" y="365126"/>
            <a:ext cx="11024019" cy="1064430"/>
          </a:xfrm>
          <a:solidFill>
            <a:srgbClr val="FF0000"/>
          </a:solidFill>
        </p:spPr>
        <p:txBody>
          <a:bodyPr/>
          <a:lstStyle/>
          <a:p>
            <a:pPr algn="ctr"/>
            <a:r>
              <a:rPr lang="en-US" b="1"/>
              <a:t>TRANS STUDIO THEME PARK</a:t>
            </a:r>
            <a:endParaRPr lang="en-US" b="1" dirty="0"/>
          </a:p>
        </p:txBody>
      </p:sp>
      <p:sp>
        <p:nvSpPr>
          <p:cNvPr id="12" name="Content Placeholder 11"/>
          <p:cNvSpPr>
            <a:spLocks noGrp="1"/>
          </p:cNvSpPr>
          <p:nvPr>
            <p:ph sz="half" idx="2"/>
          </p:nvPr>
        </p:nvSpPr>
        <p:spPr>
          <a:xfrm>
            <a:off x="5935894" y="1137256"/>
            <a:ext cx="5324582" cy="5201899"/>
          </a:xfrm>
        </p:spPr>
        <p:txBody>
          <a:bodyPr>
            <a:normAutofit lnSpcReduction="10000"/>
          </a:bodyPr>
          <a:lstStyle/>
          <a:p>
            <a:pPr marL="0" indent="0">
              <a:buNone/>
            </a:pPr>
            <a:endParaRPr lang="en-US" sz="3600" b="1" dirty="0"/>
          </a:p>
          <a:p>
            <a:pPr algn="just"/>
            <a:r>
              <a:rPr lang="en-US" sz="1600" b="0" i="0">
                <a:solidFill>
                  <a:srgbClr val="333333"/>
                </a:solidFill>
                <a:effectLst/>
                <a:latin typeface="Calibri" panose="020F0502020204030204" pitchFamily="34" charset="0"/>
                <a:ea typeface="Calibri" panose="020F0502020204030204" pitchFamily="34" charset="0"/>
                <a:cs typeface="Calibri" panose="020F0502020204030204" pitchFamily="34" charset="0"/>
              </a:rPr>
              <a:t>The most complete Entertainment Business Unit from CT Corpora, Trans Studio has a family recreation concept in the form of an indoor theme park which presents themed indoor game areas with world-class rides such as roller coasters with reverse maneuvers at Trans Studio Bandung or roller coasters that are on top of buildings in Trans Studio Cibubur and Trans Studio Bali. Starting in 2011, Trans Studio Bandung continued to expand with the opening of Trans Studio Cibubur and Trans Studio Bali. In addition to presenting world-class rides, visitors can also enjoy attractions in the form of spectacular shows that can be enjoyed at Trans Studio</a:t>
            </a:r>
            <a:r>
              <a:rPr lang="en-US" sz="1600" b="0" i="0">
                <a:solidFill>
                  <a:srgbClr val="333333"/>
                </a:solidFill>
                <a:effectLst/>
                <a:latin typeface="Montserrat" panose="00000500000000000000" pitchFamily="2" charset="0"/>
              </a:rPr>
              <a:t>.</a:t>
            </a:r>
          </a:p>
          <a:p>
            <a:pPr algn="just"/>
            <a:r>
              <a:rPr lang="en-US" sz="1600" b="1" i="0">
                <a:solidFill>
                  <a:srgbClr val="333333"/>
                </a:solidFill>
                <a:effectLst/>
                <a:latin typeface="Calibri" panose="020F0502020204030204" pitchFamily="34" charset="0"/>
                <a:ea typeface="Calibri" panose="020F0502020204030204" pitchFamily="34" charset="0"/>
                <a:cs typeface="Calibri" panose="020F0502020204030204" pitchFamily="34" charset="0"/>
              </a:rPr>
              <a:t>Package Includes</a:t>
            </a:r>
          </a:p>
          <a:p>
            <a:pPr marL="0" indent="0" algn="just">
              <a:buNone/>
            </a:pPr>
            <a:r>
              <a:rPr lang="en-US" sz="1600" b="1" i="0">
                <a:solidFill>
                  <a:srgbClr val="333333"/>
                </a:solidFill>
                <a:effectLst/>
                <a:latin typeface="Calibri" panose="020F0502020204030204" pitchFamily="34" charset="0"/>
                <a:ea typeface="Calibri" panose="020F0502020204030204" pitchFamily="34" charset="0"/>
                <a:cs typeface="Calibri" panose="020F0502020204030204" pitchFamily="34" charset="0"/>
              </a:rPr>
              <a:t>Theme Park Package ( Fly Over Indonesia, Puppet Master, The Forbiden Temple, Ninja Course, Lucky Tree Climber, All Show, Formula Kart, Frank House, Bat Gilder, Boomerang Coaster, Illusion House, City of Dead, Road Race , Were Wolf World, Kids Playground.</a:t>
            </a:r>
          </a:p>
          <a:p>
            <a:pPr algn="just"/>
            <a:r>
              <a:rPr lang="en-US" sz="2600" b="1">
                <a:latin typeface="Calibri" panose="020F0502020204030204" pitchFamily="34" charset="0"/>
                <a:ea typeface="Calibri" panose="020F0502020204030204" pitchFamily="34" charset="0"/>
                <a:cs typeface="Calibri" panose="020F0502020204030204" pitchFamily="34" charset="0"/>
              </a:rPr>
              <a:t>Pick up 11 AM  </a:t>
            </a:r>
            <a:endParaRPr lang="en-US" sz="2600" b="1"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15F3A684-8B3C-6211-1903-CACA555414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781" y="4001294"/>
            <a:ext cx="2651543" cy="2112418"/>
          </a:xfrm>
          <a:prstGeom prst="rect">
            <a:avLst/>
          </a:prstGeom>
        </p:spPr>
      </p:pic>
      <p:pic>
        <p:nvPicPr>
          <p:cNvPr id="8" name="Picture 7">
            <a:extLst>
              <a:ext uri="{FF2B5EF4-FFF2-40B4-BE49-F238E27FC236}">
                <a16:creationId xmlns:a16="http://schemas.microsoft.com/office/drawing/2014/main" id="{81284073-E414-4D21-72CF-DE49740E01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1325" y="4001294"/>
            <a:ext cx="2861246" cy="2112418"/>
          </a:xfrm>
          <a:prstGeom prst="rect">
            <a:avLst/>
          </a:prstGeom>
        </p:spPr>
      </p:pic>
      <p:pic>
        <p:nvPicPr>
          <p:cNvPr id="11" name="Picture 4" descr="Trans Studio Bali Baru Dibuka 16 Desember 2022, Ini Harga Tiket Masuk dan  Jam Operasional - Tribunkaltim.co">
            <a:extLst>
              <a:ext uri="{FF2B5EF4-FFF2-40B4-BE49-F238E27FC236}">
                <a16:creationId xmlns:a16="http://schemas.microsoft.com/office/drawing/2014/main" id="{481FE148-447E-A0B3-D7FA-3E7E28281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781" y="1825625"/>
            <a:ext cx="2651543" cy="21756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iket Trans Studio Bali - Harga Mulai Rp 213.755 di Traveloka">
            <a:extLst>
              <a:ext uri="{FF2B5EF4-FFF2-40B4-BE49-F238E27FC236}">
                <a16:creationId xmlns:a16="http://schemas.microsoft.com/office/drawing/2014/main" id="{06CCEF21-81DD-6D5D-E98F-0B0681AEFD13}"/>
              </a:ext>
            </a:extLst>
          </p:cNvPr>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bwMode="auto">
          <a:xfrm>
            <a:off x="2981323" y="1825625"/>
            <a:ext cx="2907707" cy="2178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016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404883"/>
            <a:ext cx="10515600" cy="1000036"/>
          </a:xfrm>
          <a:solidFill>
            <a:srgbClr val="FF0000"/>
          </a:solidFill>
        </p:spPr>
        <p:txBody>
          <a:bodyPr/>
          <a:lstStyle/>
          <a:p>
            <a:pPr algn="ctr"/>
            <a:r>
              <a:rPr lang="en-US" b="1" dirty="0"/>
              <a:t>“Mystical Volcanoes” by Bali Jeep Tour</a:t>
            </a:r>
          </a:p>
        </p:txBody>
      </p:sp>
      <p:sp>
        <p:nvSpPr>
          <p:cNvPr id="6" name="Content Placeholder 5"/>
          <p:cNvSpPr>
            <a:spLocks noGrp="1"/>
          </p:cNvSpPr>
          <p:nvPr>
            <p:ph sz="half" idx="2"/>
          </p:nvPr>
        </p:nvSpPr>
        <p:spPr/>
        <p:txBody>
          <a:bodyPr>
            <a:normAutofit fontScale="55000" lnSpcReduction="20000"/>
          </a:bodyPr>
          <a:lstStyle/>
          <a:p>
            <a:pPr marL="0" indent="0">
              <a:buNone/>
            </a:pPr>
            <a:r>
              <a:rPr lang="en-US" sz="2900" b="1" dirty="0"/>
              <a:t>Itinerary :</a:t>
            </a:r>
          </a:p>
          <a:p>
            <a:pPr marL="0" indent="0" algn="just">
              <a:buNone/>
            </a:pPr>
            <a:r>
              <a:rPr lang="en-US" sz="2500" dirty="0"/>
              <a:t>First we will visit the famous Waterfall (</a:t>
            </a:r>
            <a:r>
              <a:rPr lang="en-US" sz="2500" dirty="0" err="1"/>
              <a:t>Cepung</a:t>
            </a:r>
            <a:r>
              <a:rPr lang="en-US" sz="2500" dirty="0"/>
              <a:t>) or (</a:t>
            </a:r>
            <a:r>
              <a:rPr lang="en-US" sz="2500" dirty="0" err="1"/>
              <a:t>Krisik</a:t>
            </a:r>
            <a:r>
              <a:rPr lang="en-US" sz="2500" dirty="0"/>
              <a:t> Waterfall) . After enjoying the feeling of the magic of the Waterfall then drive to </a:t>
            </a:r>
            <a:r>
              <a:rPr lang="en-US" sz="2500" dirty="0" err="1"/>
              <a:t>Kedui</a:t>
            </a:r>
            <a:r>
              <a:rPr lang="en-US" sz="2500" dirty="0"/>
              <a:t> Village. This time we will have the chance to astonish ourselves about the process of coconut palm wine making (</a:t>
            </a:r>
            <a:r>
              <a:rPr lang="en-US" sz="2500" dirty="0" err="1"/>
              <a:t>Tuwak</a:t>
            </a:r>
            <a:r>
              <a:rPr lang="en-US" sz="2500" dirty="0"/>
              <a:t>), We will then drive directly to the bamboo forest, with its mystic and natural environment, After this, we will then visit many kinds of tropical gardens such as: Arabica coffee, Japanese pumpkin, and you stop at the one of the oranges gardens we can take and try fresh orange from their tree, etc. Take amazing photos in the “pine forest” while enjoying the cool mountain breeze, before we continue to drive Off Road in Black lava with their silent history. Our lunch will be served at a local restaurant with views of the amazing Batur Geopark and lake with surrounding hillside. We will continue driving through the hill through the tropical forest of </a:t>
            </a:r>
            <a:r>
              <a:rPr lang="en-US" sz="2500" dirty="0" err="1"/>
              <a:t>Kintamani</a:t>
            </a:r>
            <a:r>
              <a:rPr lang="en-US" sz="2500" dirty="0"/>
              <a:t>, where </a:t>
            </a:r>
            <a:r>
              <a:rPr lang="en-US" sz="2500" dirty="0" err="1"/>
              <a:t>marvellous</a:t>
            </a:r>
            <a:r>
              <a:rPr lang="en-US" sz="2500" dirty="0"/>
              <a:t> views are waiting for us, like Batur Volcano and Lake, </a:t>
            </a:r>
            <a:r>
              <a:rPr lang="en-US" sz="2500" dirty="0" err="1"/>
              <a:t>Abang</a:t>
            </a:r>
            <a:r>
              <a:rPr lang="en-US" sz="2500" dirty="0"/>
              <a:t> Mountain and Agung Mountain, the highest sacred mountain in Bali, then visit the Temple of </a:t>
            </a:r>
            <a:r>
              <a:rPr lang="en-US" sz="2500" dirty="0" err="1"/>
              <a:t>Bubung</a:t>
            </a:r>
            <a:r>
              <a:rPr lang="en-US" sz="2500" dirty="0"/>
              <a:t> </a:t>
            </a:r>
            <a:r>
              <a:rPr lang="en-US" sz="2500" dirty="0" err="1"/>
              <a:t>Renteng</a:t>
            </a:r>
            <a:r>
              <a:rPr lang="en-US" sz="2500" dirty="0"/>
              <a:t>, a very authentic temple on the top of the </a:t>
            </a:r>
            <a:r>
              <a:rPr lang="en-US" sz="2500" dirty="0" err="1"/>
              <a:t>Kintamani</a:t>
            </a:r>
            <a:r>
              <a:rPr lang="en-US" sz="2500" dirty="0"/>
              <a:t> Hill,</a:t>
            </a:r>
          </a:p>
          <a:p>
            <a:pPr marL="0" indent="0">
              <a:buNone/>
            </a:pPr>
            <a:r>
              <a:rPr lang="en-US" sz="2400" b="1" dirty="0"/>
              <a:t>Pick Up : 07.30 AM – 08.00 AM (Sharing Tour)</a:t>
            </a:r>
          </a:p>
          <a:p>
            <a:pPr marL="0" indent="0" algn="just">
              <a:buNone/>
            </a:pPr>
            <a:r>
              <a:rPr lang="en-US" sz="2500" b="1" dirty="0"/>
              <a:t>Tour Includes: </a:t>
            </a:r>
            <a:r>
              <a:rPr lang="en-US" sz="2500" dirty="0"/>
              <a:t>● Whole tour, using 4x4 open roof Jeeps ● Professional English speaking driver and other guide on availability. ● Coffee or tea at breakpoint ● Mineral water and soft drink on the vehicles ● Lunch with valley view ● Entrance fees ● Parking fees</a:t>
            </a:r>
          </a:p>
        </p:txBody>
      </p:sp>
      <p:pic>
        <p:nvPicPr>
          <p:cNvPr id="5" name="Content Placeholder 4">
            <a:extLst>
              <a:ext uri="{FF2B5EF4-FFF2-40B4-BE49-F238E27FC236}">
                <a16:creationId xmlns:a16="http://schemas.microsoft.com/office/drawing/2014/main" id="{AB8DF8CA-7145-4C44-8F42-39AE90DBA1E9}"/>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522133" y="4094841"/>
            <a:ext cx="2497667" cy="2079094"/>
          </a:xfrm>
        </p:spPr>
      </p:pic>
      <p:pic>
        <p:nvPicPr>
          <p:cNvPr id="8" name="Picture 7">
            <a:extLst>
              <a:ext uri="{FF2B5EF4-FFF2-40B4-BE49-F238E27FC236}">
                <a16:creationId xmlns:a16="http://schemas.microsoft.com/office/drawing/2014/main" id="{C47AEEFD-2D73-4FC0-B885-F137E3A5F9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878013"/>
            <a:ext cx="2484271" cy="2079095"/>
          </a:xfrm>
          <a:prstGeom prst="rect">
            <a:avLst/>
          </a:prstGeom>
        </p:spPr>
      </p:pic>
      <p:pic>
        <p:nvPicPr>
          <p:cNvPr id="3" name="Picture 2">
            <a:extLst>
              <a:ext uri="{FF2B5EF4-FFF2-40B4-BE49-F238E27FC236}">
                <a16:creationId xmlns:a16="http://schemas.microsoft.com/office/drawing/2014/main" id="{A29ABCE4-1042-4D7E-8A35-49C40BA3ED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4094840"/>
            <a:ext cx="2484270" cy="2079095"/>
          </a:xfrm>
          <a:prstGeom prst="rect">
            <a:avLst/>
          </a:prstGeom>
        </p:spPr>
      </p:pic>
      <p:pic>
        <p:nvPicPr>
          <p:cNvPr id="11" name="Picture 10">
            <a:extLst>
              <a:ext uri="{FF2B5EF4-FFF2-40B4-BE49-F238E27FC236}">
                <a16:creationId xmlns:a16="http://schemas.microsoft.com/office/drawing/2014/main" id="{8C20719D-B0F3-4731-80A6-AECEEB4FEE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2133" y="1862475"/>
            <a:ext cx="2497667" cy="2094633"/>
          </a:xfrm>
          <a:prstGeom prst="rect">
            <a:avLst/>
          </a:prstGeom>
        </p:spPr>
      </p:pic>
    </p:spTree>
    <p:extLst>
      <p:ext uri="{BB962C8B-B14F-4D97-AF65-F5344CB8AC3E}">
        <p14:creationId xmlns:p14="http://schemas.microsoft.com/office/powerpoint/2010/main" val="4110762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404883"/>
            <a:ext cx="10515600" cy="1000036"/>
          </a:xfrm>
          <a:solidFill>
            <a:srgbClr val="FF0000"/>
          </a:solidFill>
        </p:spPr>
        <p:txBody>
          <a:bodyPr/>
          <a:lstStyle/>
          <a:p>
            <a:pPr algn="ctr"/>
            <a:r>
              <a:rPr lang="en-US" b="1"/>
              <a:t>“Amazing Jeep Sunrise” </a:t>
            </a:r>
            <a:r>
              <a:rPr lang="en-US" b="1" dirty="0"/>
              <a:t>by Bali Jeep Tour</a:t>
            </a:r>
          </a:p>
        </p:txBody>
      </p:sp>
      <p:sp>
        <p:nvSpPr>
          <p:cNvPr id="6" name="Content Placeholder 5"/>
          <p:cNvSpPr>
            <a:spLocks noGrp="1"/>
          </p:cNvSpPr>
          <p:nvPr>
            <p:ph sz="half" idx="2"/>
          </p:nvPr>
        </p:nvSpPr>
        <p:spPr>
          <a:xfrm>
            <a:off x="6172200" y="1825625"/>
            <a:ext cx="5181600" cy="4627492"/>
          </a:xfrm>
        </p:spPr>
        <p:txBody>
          <a:bodyPr>
            <a:normAutofit fontScale="40000" lnSpcReduction="20000"/>
          </a:bodyPr>
          <a:lstStyle/>
          <a:p>
            <a:pPr marL="0" indent="0">
              <a:buNone/>
            </a:pPr>
            <a:r>
              <a:rPr lang="en-US" sz="2900" b="1" dirty="0"/>
              <a:t>Itinerary :</a:t>
            </a:r>
          </a:p>
          <a:p>
            <a:pPr marL="0" indent="0">
              <a:lnSpc>
                <a:spcPct val="120000"/>
              </a:lnSpc>
              <a:buNone/>
            </a:pPr>
            <a:r>
              <a:rPr lang="en-US" sz="2300" b="0" i="0">
                <a:solidFill>
                  <a:srgbClr val="666666"/>
                </a:solidFill>
                <a:effectLst/>
                <a:highlight>
                  <a:srgbClr val="FFFFFF"/>
                </a:highlight>
                <a:latin typeface="Arial" panose="020B0604020202020204" pitchFamily="34" charset="0"/>
                <a:cs typeface="Arial" panose="020B0604020202020204" pitchFamily="34" charset="0"/>
              </a:rPr>
              <a:t>Sunrise and Black Lava Adventure</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-  04.30 am from the area of the hotel in Ubud, we drive through point</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-  05.30am arrive at the point of sunrise in Penulisan, prepare your camera or video while waiting the sunrise appearing.</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-  05.50 – 05.55am usually the sunrise will appear at between 3 of volcanos as well as Batur, Abang and Agung mountains, where we enjoy take an amazing photos and videos for the memorable trip in Bali.</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-  06.30 - 07.00am after the sunrise we will then drive to Sahara point to enjoy soft off road where on the volcanic black sand and get a good spot of photos while our team and driver will prepare the picnic breakfast, hot coffee or tea at the break point.</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-  08.00 – 08.30 After enjoy breakfast our trip will continue to the next adventure drive through on the Black Lava of the Batur Volcano with magnificent photos point on the jeep and make many photos of groups.</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-  10.00am arrive at the Hot Spring, and get relax our body after cold temperature in the morning and little pump the adrenalin drive through black lava.</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-  11.30am Everyone already feels fresh after enjoy the hot spring we will then continue to last visit is the Penglipuran village to see the traditional Balinese compound and bamboo forest in the area.</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-  Before arrive at the village, we will then take stop at local restaurant to having lunch while enjoy the panoramic of Mountain and Lake Batur.</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-  From the restaurant take around 30-45minute drive down to the village mention Penglipuran is the one very famous for the tourist point, our guide will explain the village history and fell their own tradition it is experience Bali as well.</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-  After finish visiting the village of Penglipuran, the next trip is back to your hotel and the Adventure is done.</a:t>
            </a:r>
            <a:br>
              <a:rPr lang="en-US" sz="2300">
                <a:latin typeface="Arial" panose="020B0604020202020204" pitchFamily="34" charset="0"/>
                <a:cs typeface="Arial" panose="020B0604020202020204" pitchFamily="34" charset="0"/>
              </a:rPr>
            </a:br>
            <a:r>
              <a:rPr lang="en-US" sz="2300" b="0" i="0">
                <a:solidFill>
                  <a:srgbClr val="666666"/>
                </a:solidFill>
                <a:effectLst/>
                <a:highlight>
                  <a:srgbClr val="FFFFFF"/>
                </a:highlight>
                <a:latin typeface="Arial" panose="020B0604020202020204" pitchFamily="34" charset="0"/>
                <a:cs typeface="Arial" panose="020B0604020202020204" pitchFamily="34" charset="0"/>
              </a:rPr>
              <a:t>-  14.00-15.00h will arrive at the hotel in Ubud.</a:t>
            </a:r>
          </a:p>
          <a:p>
            <a:pPr marL="0" indent="0" algn="just">
              <a:buNone/>
            </a:pPr>
            <a:r>
              <a:rPr lang="en-US" sz="2500" b="1"/>
              <a:t>Pick </a:t>
            </a:r>
            <a:r>
              <a:rPr lang="en-US" sz="2500" b="1" dirty="0"/>
              <a:t>Up </a:t>
            </a:r>
            <a:r>
              <a:rPr lang="en-US" sz="2500" b="1"/>
              <a:t>: 04.00 AM  </a:t>
            </a:r>
            <a:r>
              <a:rPr lang="en-US" sz="2500" b="1" dirty="0"/>
              <a:t>(Sharing Tour)</a:t>
            </a:r>
          </a:p>
          <a:p>
            <a:pPr marL="0" indent="0" algn="just">
              <a:buNone/>
            </a:pPr>
            <a:r>
              <a:rPr lang="en-US" sz="2500" b="1" dirty="0"/>
              <a:t>Tour Includes: </a:t>
            </a:r>
            <a:r>
              <a:rPr lang="en-US" sz="2500" dirty="0"/>
              <a:t>● Whole tour, using 4x4 open roof Jeeps ● Professional English speaking driver and other guide on availability. ● Coffee or tea at breakpoint ● Mineral water and soft drink on the vehicles ● Lunch with valley view ● Entrance fees ● Parking fees</a:t>
            </a:r>
          </a:p>
        </p:txBody>
      </p:sp>
      <p:pic>
        <p:nvPicPr>
          <p:cNvPr id="5" name="Content Placeholder 4">
            <a:extLst>
              <a:ext uri="{FF2B5EF4-FFF2-40B4-BE49-F238E27FC236}">
                <a16:creationId xmlns:a16="http://schemas.microsoft.com/office/drawing/2014/main" id="{AB8DF8CA-7145-4C44-8F42-39AE90DBA1E9}"/>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24466" y="4361381"/>
            <a:ext cx="2497667" cy="2079094"/>
          </a:xfrm>
        </p:spPr>
      </p:pic>
      <p:sp>
        <p:nvSpPr>
          <p:cNvPr id="2" name="AutoShape 2">
            <a:extLst>
              <a:ext uri="{FF2B5EF4-FFF2-40B4-BE49-F238E27FC236}">
                <a16:creationId xmlns:a16="http://schemas.microsoft.com/office/drawing/2014/main" id="{62AF7AD7-5E7B-D631-5D92-6EDCF82A44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D"/>
          </a:p>
        </p:txBody>
      </p:sp>
      <p:pic>
        <p:nvPicPr>
          <p:cNvPr id="10" name="Picture 9">
            <a:extLst>
              <a:ext uri="{FF2B5EF4-FFF2-40B4-BE49-F238E27FC236}">
                <a16:creationId xmlns:a16="http://schemas.microsoft.com/office/drawing/2014/main" id="{D5C785FE-9DD8-3F14-61CB-1E032E1330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466" y="1847446"/>
            <a:ext cx="2466975" cy="2117178"/>
          </a:xfrm>
          <a:prstGeom prst="rect">
            <a:avLst/>
          </a:prstGeom>
        </p:spPr>
      </p:pic>
      <p:pic>
        <p:nvPicPr>
          <p:cNvPr id="15" name="Picture 14">
            <a:extLst>
              <a:ext uri="{FF2B5EF4-FFF2-40B4-BE49-F238E27FC236}">
                <a16:creationId xmlns:a16="http://schemas.microsoft.com/office/drawing/2014/main" id="{85E110D6-A00B-D8FB-0451-BD2154FD9F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466" y="4076719"/>
            <a:ext cx="5033434" cy="2378786"/>
          </a:xfrm>
          <a:prstGeom prst="rect">
            <a:avLst/>
          </a:prstGeom>
        </p:spPr>
      </p:pic>
      <p:pic>
        <p:nvPicPr>
          <p:cNvPr id="21" name="Picture 20">
            <a:extLst>
              <a:ext uri="{FF2B5EF4-FFF2-40B4-BE49-F238E27FC236}">
                <a16:creationId xmlns:a16="http://schemas.microsoft.com/office/drawing/2014/main" id="{9E5933FE-F0D5-26D2-5556-EAF8D1E0BD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2133" y="1836535"/>
            <a:ext cx="2535767" cy="2138999"/>
          </a:xfrm>
          <a:prstGeom prst="rect">
            <a:avLst/>
          </a:prstGeom>
        </p:spPr>
      </p:pic>
    </p:spTree>
    <p:extLst>
      <p:ext uri="{BB962C8B-B14F-4D97-AF65-F5344CB8AC3E}">
        <p14:creationId xmlns:p14="http://schemas.microsoft.com/office/powerpoint/2010/main" val="2661324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64430"/>
          </a:xfrm>
          <a:solidFill>
            <a:srgbClr val="FF0000"/>
          </a:solidFill>
        </p:spPr>
        <p:txBody>
          <a:bodyPr/>
          <a:lstStyle/>
          <a:p>
            <a:pPr algn="ctr"/>
            <a:r>
              <a:rPr lang="en-US" b="1" dirty="0"/>
              <a:t>Mountain Cycling By Mason Adventure</a:t>
            </a:r>
          </a:p>
        </p:txBody>
      </p:sp>
      <p:sp>
        <p:nvSpPr>
          <p:cNvPr id="12" name="Content Placeholder 11"/>
          <p:cNvSpPr>
            <a:spLocks noGrp="1"/>
          </p:cNvSpPr>
          <p:nvPr>
            <p:ph sz="half" idx="2"/>
          </p:nvPr>
        </p:nvSpPr>
        <p:spPr/>
        <p:txBody>
          <a:bodyPr>
            <a:normAutofit fontScale="70000" lnSpcReduction="20000"/>
          </a:bodyPr>
          <a:lstStyle/>
          <a:p>
            <a:pPr algn="just" fontAlgn="base"/>
            <a:r>
              <a:rPr lang="en-US" sz="2300" b="0" i="0" dirty="0">
                <a:solidFill>
                  <a:srgbClr val="636363"/>
                </a:solidFill>
                <a:effectLst/>
                <a:latin typeface="Montserrat"/>
              </a:rPr>
              <a:t>Get ready to embark on a journey off the beaten track, through some of Bali’s most scenic highland locales. Start your ride near the renowned Mount Batur Volcano, overlooking </a:t>
            </a:r>
            <a:r>
              <a:rPr lang="en-US" sz="2300" b="0" i="0" dirty="0" err="1">
                <a:solidFill>
                  <a:srgbClr val="636363"/>
                </a:solidFill>
                <a:effectLst/>
                <a:latin typeface="Montserrat"/>
              </a:rPr>
              <a:t>Kintamani</a:t>
            </a:r>
            <a:r>
              <a:rPr lang="en-US" sz="2300" b="0" i="0" dirty="0">
                <a:solidFill>
                  <a:srgbClr val="636363"/>
                </a:solidFill>
                <a:effectLst/>
                <a:latin typeface="Montserrat"/>
              </a:rPr>
              <a:t> Lake, and cycle down through 30kms of forest trails, ancient Hindu temples, villages, rice fields, and plantations, sampling exotic fruits at their natural source.</a:t>
            </a:r>
          </a:p>
          <a:p>
            <a:pPr algn="l" fontAlgn="base"/>
            <a:r>
              <a:rPr lang="en-US" sz="2300" b="1" i="0" cap="all" dirty="0">
                <a:solidFill>
                  <a:srgbClr val="000000"/>
                </a:solidFill>
                <a:effectLst/>
                <a:latin typeface="Montserrat"/>
              </a:rPr>
              <a:t>TOUR INCLUSIONS</a:t>
            </a:r>
          </a:p>
          <a:p>
            <a:pPr algn="l" fontAlgn="base"/>
            <a:r>
              <a:rPr lang="en-US" sz="2300" b="1" i="0" dirty="0">
                <a:solidFill>
                  <a:srgbClr val="636363"/>
                </a:solidFill>
                <a:effectLst/>
                <a:latin typeface="Montserrat"/>
              </a:rPr>
              <a:t>Modern Mountain Bikes &amp; Helmets</a:t>
            </a:r>
          </a:p>
          <a:p>
            <a:pPr algn="l" fontAlgn="base"/>
            <a:r>
              <a:rPr lang="en-US" sz="2300" b="1" i="0" dirty="0">
                <a:solidFill>
                  <a:srgbClr val="636363"/>
                </a:solidFill>
                <a:effectLst/>
                <a:latin typeface="Montserrat"/>
              </a:rPr>
              <a:t>Lunch</a:t>
            </a:r>
          </a:p>
          <a:p>
            <a:pPr algn="l" fontAlgn="base"/>
            <a:r>
              <a:rPr lang="en-US" sz="2300" b="1" i="0" dirty="0">
                <a:solidFill>
                  <a:srgbClr val="636363"/>
                </a:solidFill>
                <a:effectLst/>
                <a:latin typeface="Montserrat"/>
              </a:rPr>
              <a:t>Mineral Water During Trip</a:t>
            </a:r>
          </a:p>
          <a:p>
            <a:pPr algn="l" fontAlgn="base"/>
            <a:r>
              <a:rPr lang="en-US" sz="2300" b="1" i="0" dirty="0">
                <a:solidFill>
                  <a:srgbClr val="636363"/>
                </a:solidFill>
                <a:effectLst/>
                <a:latin typeface="Montserrat"/>
              </a:rPr>
              <a:t>Refreshing Cold Towels</a:t>
            </a:r>
          </a:p>
          <a:p>
            <a:pPr algn="l" fontAlgn="base"/>
            <a:r>
              <a:rPr lang="en-US" sz="2300" b="1" i="0" dirty="0">
                <a:solidFill>
                  <a:srgbClr val="636363"/>
                </a:solidFill>
                <a:effectLst/>
                <a:latin typeface="Montserrat"/>
              </a:rPr>
              <a:t>Air-Conditioned Hotel Transfers</a:t>
            </a:r>
          </a:p>
          <a:p>
            <a:pPr algn="l" fontAlgn="base"/>
            <a:r>
              <a:rPr lang="en-US" sz="2300" b="1" i="0" dirty="0">
                <a:solidFill>
                  <a:srgbClr val="636363"/>
                </a:solidFill>
                <a:effectLst/>
                <a:latin typeface="Montserrat"/>
              </a:rPr>
              <a:t>Adult : 13 </a:t>
            </a:r>
            <a:r>
              <a:rPr lang="en-US" sz="2300" b="1" i="0" dirty="0" err="1">
                <a:solidFill>
                  <a:srgbClr val="636363"/>
                </a:solidFill>
                <a:effectLst/>
                <a:latin typeface="Montserrat"/>
              </a:rPr>
              <a:t>yrs</a:t>
            </a:r>
            <a:r>
              <a:rPr lang="en-US" sz="2300" b="1" i="0" dirty="0">
                <a:solidFill>
                  <a:srgbClr val="636363"/>
                </a:solidFill>
                <a:effectLst/>
                <a:latin typeface="Montserrat"/>
              </a:rPr>
              <a:t> – 65 </a:t>
            </a:r>
            <a:r>
              <a:rPr lang="en-US" sz="2300" b="1" i="0" dirty="0" err="1">
                <a:solidFill>
                  <a:srgbClr val="636363"/>
                </a:solidFill>
                <a:effectLst/>
                <a:latin typeface="Montserrat"/>
              </a:rPr>
              <a:t>yrs</a:t>
            </a:r>
            <a:r>
              <a:rPr lang="en-US" sz="2300" b="1" i="0" dirty="0">
                <a:solidFill>
                  <a:srgbClr val="636363"/>
                </a:solidFill>
                <a:effectLst/>
                <a:latin typeface="Montserrat"/>
              </a:rPr>
              <a:t>, Child 10 </a:t>
            </a:r>
            <a:r>
              <a:rPr lang="en-US" sz="2300" b="1" i="0" dirty="0" err="1">
                <a:solidFill>
                  <a:srgbClr val="636363"/>
                </a:solidFill>
                <a:effectLst/>
                <a:latin typeface="Montserrat"/>
              </a:rPr>
              <a:t>yrs</a:t>
            </a:r>
            <a:r>
              <a:rPr lang="en-US" sz="2300" b="1" i="0" dirty="0">
                <a:solidFill>
                  <a:srgbClr val="636363"/>
                </a:solidFill>
                <a:effectLst/>
                <a:latin typeface="Montserrat"/>
              </a:rPr>
              <a:t> – 12 </a:t>
            </a:r>
            <a:r>
              <a:rPr lang="en-US" sz="2300" b="1" i="0" dirty="0" err="1">
                <a:solidFill>
                  <a:srgbClr val="636363"/>
                </a:solidFill>
                <a:effectLst/>
                <a:latin typeface="Montserrat"/>
              </a:rPr>
              <a:t>yr</a:t>
            </a:r>
            <a:endParaRPr lang="en-US" sz="2300" b="1" i="0" dirty="0">
              <a:solidFill>
                <a:srgbClr val="636363"/>
              </a:solidFill>
              <a:effectLst/>
              <a:latin typeface="Montserrat"/>
            </a:endParaRPr>
          </a:p>
          <a:p>
            <a:pPr marL="0" indent="0" algn="l" fontAlgn="base">
              <a:buNone/>
            </a:pPr>
            <a:r>
              <a:rPr lang="en-US" sz="2400" b="1" dirty="0">
                <a:solidFill>
                  <a:srgbClr val="636363"/>
                </a:solidFill>
                <a:latin typeface="Montserrat"/>
              </a:rPr>
              <a:t>Pick Up : 07.30 AM – 08.00 AM</a:t>
            </a:r>
            <a:endParaRPr lang="en-US" sz="2400" b="1" i="0" dirty="0">
              <a:solidFill>
                <a:srgbClr val="636363"/>
              </a:solidFill>
              <a:effectLst/>
              <a:latin typeface="Montserrat"/>
            </a:endParaRPr>
          </a:p>
          <a:p>
            <a:pPr marL="0" indent="0">
              <a:buNone/>
            </a:pPr>
            <a:endParaRPr lang="en-US" sz="3500" b="1" dirty="0"/>
          </a:p>
        </p:txBody>
      </p:sp>
      <p:pic>
        <p:nvPicPr>
          <p:cNvPr id="7" name="Content Placeholder 6">
            <a:extLst>
              <a:ext uri="{FF2B5EF4-FFF2-40B4-BE49-F238E27FC236}">
                <a16:creationId xmlns:a16="http://schemas.microsoft.com/office/drawing/2014/main" id="{A6EBEBBA-82F7-4D26-8079-AC62F311727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2001" y="1712735"/>
            <a:ext cx="5257800" cy="4137853"/>
          </a:xfrm>
        </p:spPr>
      </p:pic>
    </p:spTree>
    <p:extLst>
      <p:ext uri="{BB962C8B-B14F-4D97-AF65-F5344CB8AC3E}">
        <p14:creationId xmlns:p14="http://schemas.microsoft.com/office/powerpoint/2010/main" val="2749710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9686" y="365126"/>
            <a:ext cx="10489935" cy="933588"/>
          </a:xfrm>
          <a:solidFill>
            <a:srgbClr val="FF0000"/>
          </a:solidFill>
        </p:spPr>
        <p:txBody>
          <a:bodyPr/>
          <a:lstStyle/>
          <a:p>
            <a:pPr algn="ctr"/>
            <a:r>
              <a:rPr lang="en-US" b="1" dirty="0" err="1"/>
              <a:t>Kintamani</a:t>
            </a:r>
            <a:r>
              <a:rPr lang="en-US" b="1" dirty="0"/>
              <a:t> to </a:t>
            </a:r>
            <a:r>
              <a:rPr lang="en-US" b="1" dirty="0" err="1"/>
              <a:t>Ubud</a:t>
            </a:r>
            <a:r>
              <a:rPr lang="en-US" b="1" dirty="0"/>
              <a:t> Downhill Cycling Tour</a:t>
            </a:r>
          </a:p>
        </p:txBody>
      </p:sp>
      <p:sp>
        <p:nvSpPr>
          <p:cNvPr id="3" name="Content Placeholder 2"/>
          <p:cNvSpPr>
            <a:spLocks noGrp="1"/>
          </p:cNvSpPr>
          <p:nvPr>
            <p:ph sz="half" idx="1"/>
          </p:nvPr>
        </p:nvSpPr>
        <p:spPr/>
        <p:txBody>
          <a:bodyPr>
            <a:normAutofit/>
          </a:bodyPr>
          <a:lstStyle/>
          <a:p>
            <a:pPr marL="0" indent="0">
              <a:buNone/>
            </a:pPr>
            <a:br>
              <a:rPr lang="en-US" dirty="0"/>
            </a:br>
            <a:br>
              <a:rPr lang="en-US" dirty="0"/>
            </a:br>
            <a:endParaRPr lang="en-US" dirty="0"/>
          </a:p>
        </p:txBody>
      </p:sp>
      <p:sp>
        <p:nvSpPr>
          <p:cNvPr id="4" name="Content Placeholder 3"/>
          <p:cNvSpPr>
            <a:spLocks noGrp="1"/>
          </p:cNvSpPr>
          <p:nvPr>
            <p:ph sz="half" idx="2"/>
          </p:nvPr>
        </p:nvSpPr>
        <p:spPr>
          <a:xfrm>
            <a:off x="6172199" y="1690686"/>
            <a:ext cx="5457423" cy="4632840"/>
          </a:xfrm>
        </p:spPr>
        <p:txBody>
          <a:bodyPr>
            <a:noAutofit/>
          </a:bodyPr>
          <a:lstStyle/>
          <a:p>
            <a:pPr algn="just">
              <a:spcBef>
                <a:spcPts val="600"/>
              </a:spcBef>
              <a:buFont typeface="Wingdings" panose="05000000000000000000" pitchFamily="2" charset="2"/>
              <a:buChar char="Ø"/>
            </a:pPr>
            <a:r>
              <a:rPr lang="en-US" sz="1400" dirty="0"/>
              <a:t>Off The Beaten Track Down Hill Bali Countryside Cycling Tours. Enjoy the quiet countryside of Bali’s back roads and witness first-hand the daily life of rural rice farmers and craftsmen.</a:t>
            </a:r>
          </a:p>
          <a:p>
            <a:pPr algn="just">
              <a:spcBef>
                <a:spcPts val="600"/>
              </a:spcBef>
              <a:buFont typeface="Wingdings" panose="05000000000000000000" pitchFamily="2" charset="2"/>
              <a:buChar char="Ø"/>
            </a:pPr>
            <a:r>
              <a:rPr lang="en-US" sz="1400" b="1" dirty="0"/>
              <a:t>Includes</a:t>
            </a:r>
          </a:p>
          <a:p>
            <a:pPr lvl="0" algn="just">
              <a:spcBef>
                <a:spcPts val="600"/>
              </a:spcBef>
              <a:buFont typeface="Wingdings" panose="05000000000000000000" pitchFamily="2" charset="2"/>
              <a:buChar char="Ø"/>
            </a:pPr>
            <a:r>
              <a:rPr lang="en-US" sz="1400" dirty="0"/>
              <a:t>Morning pick up from Bali Bike </a:t>
            </a:r>
            <a:r>
              <a:rPr lang="en-US" sz="1400" dirty="0" err="1"/>
              <a:t>Baik</a:t>
            </a:r>
            <a:r>
              <a:rPr lang="en-US" sz="1400" dirty="0"/>
              <a:t> Cycling Tours at your hotel and A/C ride up the country based  on  sharing.</a:t>
            </a:r>
          </a:p>
          <a:p>
            <a:pPr lvl="0" algn="just">
              <a:spcBef>
                <a:spcPts val="600"/>
              </a:spcBef>
              <a:buFont typeface="Wingdings" panose="05000000000000000000" pitchFamily="2" charset="2"/>
              <a:buChar char="Ø"/>
            </a:pPr>
            <a:r>
              <a:rPr lang="en-US" sz="1400" dirty="0"/>
              <a:t>A Walk into the rice paddies to learn how rice is grown and cultivated.</a:t>
            </a:r>
          </a:p>
          <a:p>
            <a:pPr lvl="0" algn="just">
              <a:spcBef>
                <a:spcPts val="600"/>
              </a:spcBef>
              <a:buFont typeface="Wingdings" panose="05000000000000000000" pitchFamily="2" charset="2"/>
              <a:buChar char="Ø"/>
            </a:pPr>
            <a:r>
              <a:rPr lang="en-US" sz="1400" dirty="0"/>
              <a:t>A look at Balinese coffee plantations and some of the more unusual plants of Bali, as well as a visit to a village temple with an introduction to Balinese spiritual beliefs.</a:t>
            </a:r>
          </a:p>
          <a:p>
            <a:pPr lvl="0" algn="just">
              <a:spcBef>
                <a:spcPts val="600"/>
              </a:spcBef>
              <a:buFont typeface="Wingdings" panose="05000000000000000000" pitchFamily="2" charset="2"/>
              <a:buChar char="Ø"/>
            </a:pPr>
            <a:r>
              <a:rPr lang="en-US" sz="1400" dirty="0"/>
              <a:t>A magnificent </a:t>
            </a:r>
            <a:r>
              <a:rPr lang="en-US" sz="1400" b="1" dirty="0"/>
              <a:t>luncheon</a:t>
            </a:r>
            <a:r>
              <a:rPr lang="en-US" sz="1400" dirty="0"/>
              <a:t> in the family compound of tour guide </a:t>
            </a:r>
            <a:r>
              <a:rPr lang="en-US" sz="1400" dirty="0" err="1"/>
              <a:t>Wayan</a:t>
            </a:r>
            <a:r>
              <a:rPr lang="en-US" sz="1400" dirty="0"/>
              <a:t> ‘Bike – </a:t>
            </a:r>
            <a:r>
              <a:rPr lang="en-US" sz="1400" dirty="0" err="1"/>
              <a:t>Baik</a:t>
            </a:r>
            <a:r>
              <a:rPr lang="en-US" sz="1400" dirty="0"/>
              <a:t>’. This personal welcome to his traditional family life has proved to be one of the most popular components of the tour.</a:t>
            </a:r>
          </a:p>
          <a:p>
            <a:pPr lvl="0" algn="just">
              <a:spcBef>
                <a:spcPts val="600"/>
              </a:spcBef>
              <a:buFont typeface="Wingdings" panose="05000000000000000000" pitchFamily="2" charset="2"/>
              <a:buChar char="Ø"/>
            </a:pPr>
            <a:r>
              <a:rPr lang="en-US" sz="1400" dirty="0" err="1"/>
              <a:t>Wayan’s</a:t>
            </a:r>
            <a:r>
              <a:rPr lang="en-US" sz="1400" dirty="0"/>
              <a:t> genuine warmth and enthusiasm for sharing his culture will guide you through everything from the how’s and why’s of daily offerings, to the amazing relationship between Balinese architecture and it’s spiritual practices.</a:t>
            </a:r>
          </a:p>
          <a:p>
            <a:pPr lvl="0" algn="just">
              <a:spcBef>
                <a:spcPts val="600"/>
              </a:spcBef>
              <a:buFont typeface="Wingdings" panose="05000000000000000000" pitchFamily="2" charset="2"/>
              <a:buChar char="Ø"/>
            </a:pPr>
            <a:r>
              <a:rPr lang="en-US" sz="1400" dirty="0"/>
              <a:t>insurance</a:t>
            </a:r>
          </a:p>
          <a:p>
            <a:pPr lvl="0" algn="just">
              <a:spcBef>
                <a:spcPts val="600"/>
              </a:spcBef>
              <a:buFont typeface="Wingdings" panose="05000000000000000000" pitchFamily="2" charset="2"/>
              <a:buChar char="Ø"/>
            </a:pPr>
            <a:r>
              <a:rPr lang="en-US" sz="1800" b="1" dirty="0"/>
              <a:t>Pick Up : 07.00 AM – 07.15 AM</a:t>
            </a:r>
          </a:p>
          <a:p>
            <a:pPr algn="just">
              <a:buFont typeface="Wingdings" panose="05000000000000000000" pitchFamily="2" charset="2"/>
              <a:buChar char="Ø"/>
            </a:pPr>
            <a:endParaRPr lang="en-US" sz="1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521" y="1825625"/>
            <a:ext cx="5030677" cy="4497900"/>
          </a:xfrm>
          <a:prstGeom prst="rect">
            <a:avLst/>
          </a:prstGeom>
        </p:spPr>
      </p:pic>
    </p:spTree>
    <p:extLst>
      <p:ext uri="{BB962C8B-B14F-4D97-AF65-F5344CB8AC3E}">
        <p14:creationId xmlns:p14="http://schemas.microsoft.com/office/powerpoint/2010/main" val="1069033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64430"/>
          </a:xfrm>
          <a:solidFill>
            <a:srgbClr val="FF0000"/>
          </a:solidFill>
        </p:spPr>
        <p:txBody>
          <a:bodyPr/>
          <a:lstStyle/>
          <a:p>
            <a:pPr algn="ctr"/>
            <a:r>
              <a:rPr lang="en-US" b="1" dirty="0"/>
              <a:t>Green Bikes (E Bike) </a:t>
            </a:r>
            <a:r>
              <a:rPr lang="en-US" b="1" dirty="0" err="1"/>
              <a:t>Jatiluwih</a:t>
            </a:r>
            <a:r>
              <a:rPr lang="en-US" b="1" dirty="0"/>
              <a:t> Surroundings</a:t>
            </a:r>
          </a:p>
        </p:txBody>
      </p:sp>
      <p:sp>
        <p:nvSpPr>
          <p:cNvPr id="12" name="Content Placeholder 11"/>
          <p:cNvSpPr>
            <a:spLocks noGrp="1"/>
          </p:cNvSpPr>
          <p:nvPr>
            <p:ph sz="half" idx="2"/>
          </p:nvPr>
        </p:nvSpPr>
        <p:spPr/>
        <p:txBody>
          <a:bodyPr>
            <a:normAutofit fontScale="32500" lnSpcReduction="20000"/>
          </a:bodyPr>
          <a:lstStyle/>
          <a:p>
            <a:r>
              <a:rPr lang="en-US" sz="3600" b="1" dirty="0"/>
              <a:t>Inclusion in our bicycle tours:</a:t>
            </a:r>
          </a:p>
          <a:p>
            <a:pPr algn="just"/>
            <a:r>
              <a:rPr lang="en-US" sz="3600" dirty="0"/>
              <a:t>This 2 hour cycling trip with our electric bikes starts from the </a:t>
            </a:r>
            <a:r>
              <a:rPr lang="en-US" sz="3600" dirty="0" err="1"/>
              <a:t>Batukaru</a:t>
            </a:r>
            <a:r>
              <a:rPr lang="en-US" sz="3600" dirty="0"/>
              <a:t> temple (no temple visit) and takes you past beautiful landscapes to </a:t>
            </a:r>
            <a:r>
              <a:rPr lang="en-US" sz="3600" dirty="0" err="1"/>
              <a:t>Jatiluwih</a:t>
            </a:r>
            <a:r>
              <a:rPr lang="en-US" sz="3600" dirty="0"/>
              <a:t> where you cycle through its stunning center, guided by one of our experienced local cycling guides who happily shares his/her knowledge about this UNESCO World Heritage site. The road from </a:t>
            </a:r>
            <a:r>
              <a:rPr lang="en-US" sz="3600" dirty="0" err="1"/>
              <a:t>Batukaru</a:t>
            </a:r>
            <a:r>
              <a:rPr lang="en-US" sz="3600" dirty="0"/>
              <a:t> to </a:t>
            </a:r>
            <a:r>
              <a:rPr lang="en-US" sz="3600" dirty="0" err="1"/>
              <a:t>Jatiluwih</a:t>
            </a:r>
            <a:r>
              <a:rPr lang="en-US" sz="3600" dirty="0"/>
              <a:t> has some beautiful scenery but is very different from the central </a:t>
            </a:r>
            <a:r>
              <a:rPr lang="en-US" sz="3600" dirty="0" err="1"/>
              <a:t>Jatiluwih</a:t>
            </a:r>
            <a:r>
              <a:rPr lang="en-US" sz="3600" dirty="0"/>
              <a:t> area. We pass with the easy to use e-Bikes by dense jungle, giant bamboo forest, local villages, rice terraces, plantation and vast valleys. </a:t>
            </a:r>
            <a:r>
              <a:rPr lang="en-US" sz="3600" dirty="0" err="1"/>
              <a:t>Jatiluwih</a:t>
            </a:r>
            <a:r>
              <a:rPr lang="en-US" sz="3600" dirty="0"/>
              <a:t> consists of more than 300 hectares of stunning nature, rice terraces and lush tropical vegetation.</a:t>
            </a:r>
          </a:p>
          <a:p>
            <a:pPr algn="just"/>
            <a:r>
              <a:rPr lang="en-US" sz="3600" dirty="0"/>
              <a:t>Following your cycling trip a tasty authentic Indonesian meal is served in Green café, located in the center of </a:t>
            </a:r>
            <a:r>
              <a:rPr lang="en-US" sz="3600" dirty="0" err="1"/>
              <a:t>Jatiluwih</a:t>
            </a:r>
            <a:r>
              <a:rPr lang="en-US" sz="3600" dirty="0"/>
              <a:t> and surrounded by rice fields. All ingredients are locally and organically grown. After enjoying your tasty meal and relaxing a bit in these beautiful surroundings the driver brings you back to your hotel or villa.</a:t>
            </a:r>
          </a:p>
          <a:p>
            <a:r>
              <a:rPr lang="en-US" sz="3600" b="1" dirty="0"/>
              <a:t>Highlights</a:t>
            </a:r>
            <a:endParaRPr lang="en-US" sz="3600" dirty="0"/>
          </a:p>
          <a:p>
            <a:r>
              <a:rPr lang="en-US" sz="3600" dirty="0"/>
              <a:t>Explore rarely visited parts of the UNESCO listed </a:t>
            </a:r>
            <a:r>
              <a:rPr lang="en-US" sz="3600" dirty="0" err="1"/>
              <a:t>Jatiluwih</a:t>
            </a:r>
            <a:r>
              <a:rPr lang="en-US" sz="3600" dirty="0"/>
              <a:t> by e-bike</a:t>
            </a:r>
          </a:p>
          <a:p>
            <a:r>
              <a:rPr lang="en-US" sz="3600" dirty="0"/>
              <a:t>See stunning nature and learn about traditional Balinese life</a:t>
            </a:r>
          </a:p>
          <a:p>
            <a:r>
              <a:rPr lang="en-US" sz="3600" dirty="0"/>
              <a:t>Pass by dense jungle, giant bamboo forest and local villages</a:t>
            </a:r>
          </a:p>
          <a:p>
            <a:r>
              <a:rPr lang="en-US" sz="3600" dirty="0"/>
              <a:t>Enjoy an authentic Balinese lunch surrounded by rice fields</a:t>
            </a:r>
          </a:p>
          <a:p>
            <a:pPr marL="0" indent="0" algn="just">
              <a:buNone/>
            </a:pPr>
            <a:endParaRPr lang="en-US" sz="4300" b="1" dirty="0"/>
          </a:p>
          <a:p>
            <a:pPr marL="0" indent="0" algn="just">
              <a:buNone/>
            </a:pPr>
            <a:r>
              <a:rPr lang="en-US" sz="4300" b="1" dirty="0"/>
              <a:t>Pick up 07.00 – 07.30 AM  (Min 2 pax)</a:t>
            </a:r>
            <a:endParaRPr lang="en-US" sz="3500" b="1"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4"/>
            <a:ext cx="5181600" cy="4227445"/>
          </a:xfrm>
        </p:spPr>
      </p:pic>
    </p:spTree>
    <p:extLst>
      <p:ext uri="{BB962C8B-B14F-4D97-AF65-F5344CB8AC3E}">
        <p14:creationId xmlns:p14="http://schemas.microsoft.com/office/powerpoint/2010/main" val="2930822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7309"/>
          </a:xfrm>
          <a:solidFill>
            <a:srgbClr val="FF0000"/>
          </a:solidFill>
        </p:spPr>
        <p:txBody>
          <a:bodyPr/>
          <a:lstStyle/>
          <a:p>
            <a:pPr algn="ctr"/>
            <a:r>
              <a:rPr lang="en-US" b="1" dirty="0"/>
              <a:t>Massage &amp;SPA Package</a:t>
            </a:r>
          </a:p>
        </p:txBody>
      </p:sp>
      <p:sp>
        <p:nvSpPr>
          <p:cNvPr id="7" name="Content Placeholder 6"/>
          <p:cNvSpPr>
            <a:spLocks noGrp="1"/>
          </p:cNvSpPr>
          <p:nvPr>
            <p:ph sz="half" idx="2"/>
          </p:nvPr>
        </p:nvSpPr>
        <p:spPr>
          <a:xfrm>
            <a:off x="6236726" y="1590541"/>
            <a:ext cx="5181600" cy="4572000"/>
          </a:xfrm>
        </p:spPr>
        <p:txBody>
          <a:bodyPr>
            <a:noAutofit/>
          </a:bodyPr>
          <a:lstStyle/>
          <a:p>
            <a:pPr algn="just"/>
            <a:r>
              <a:rPr lang="en-US" sz="1400" dirty="0"/>
              <a:t>Balinese believe that body, mind and spirit work in harmony. Health and well being leads to happiness. Our massages have healing power, releasing tension, freeing tissues of toxins and improving circulation.</a:t>
            </a:r>
          </a:p>
          <a:p>
            <a:pPr algn="just"/>
            <a:r>
              <a:rPr lang="en-US" sz="1400" dirty="0"/>
              <a:t>Reflexology Foot Massage at our SPA relieves stress from areas in the feet that are in harmony with other areas of the body and increases the rejuvenating and revitalizing powers of the whole being. Herbal, lemon, and ginger teas are natural medicines. They relax or stimulate, soothe and energize, rejuvenate and revitalize. At Bali Orchid SPA we offer the true Balinese hospitality and focus on the well being of our guests in a beautiful garden setting. Visit us and experience the joy of Balinese Holistic Care.</a:t>
            </a:r>
          </a:p>
          <a:p>
            <a:pPr marL="0" indent="0" algn="just">
              <a:buNone/>
            </a:pPr>
            <a:r>
              <a:rPr lang="en-US" sz="1400" dirty="0"/>
              <a:t> </a:t>
            </a:r>
            <a:r>
              <a:rPr lang="en-US" sz="1400" b="1" dirty="0"/>
              <a:t>SPA PACKAGE :</a:t>
            </a:r>
          </a:p>
          <a:p>
            <a:r>
              <a:rPr lang="en-US" sz="1200" dirty="0"/>
              <a:t>1. Balinese Massage (1 </a:t>
            </a:r>
            <a:r>
              <a:rPr lang="en-US" sz="1200" dirty="0" err="1"/>
              <a:t>Hrs</a:t>
            </a:r>
            <a:r>
              <a:rPr lang="en-US" sz="1200" dirty="0"/>
              <a:t>)	</a:t>
            </a:r>
          </a:p>
          <a:p>
            <a:r>
              <a:rPr lang="en-US" sz="1200" dirty="0"/>
              <a:t>2. Manicure/Pedicure (1 </a:t>
            </a:r>
            <a:r>
              <a:rPr lang="en-US" sz="1200" dirty="0" err="1"/>
              <a:t>Hrs</a:t>
            </a:r>
            <a:r>
              <a:rPr lang="en-US" sz="1200" dirty="0"/>
              <a:t>)	 </a:t>
            </a:r>
          </a:p>
          <a:p>
            <a:r>
              <a:rPr lang="en-US" sz="1200" dirty="0"/>
              <a:t>3. </a:t>
            </a:r>
            <a:r>
              <a:rPr lang="en-US" sz="1200" dirty="0" err="1"/>
              <a:t>Lulur</a:t>
            </a:r>
            <a:r>
              <a:rPr lang="en-US" sz="1200" dirty="0"/>
              <a:t> Package (2 </a:t>
            </a:r>
            <a:r>
              <a:rPr lang="en-US" sz="1200" dirty="0" err="1"/>
              <a:t>Hrs</a:t>
            </a:r>
            <a:r>
              <a:rPr lang="en-US" sz="1200" dirty="0"/>
              <a:t>) 		</a:t>
            </a:r>
          </a:p>
          <a:p>
            <a:r>
              <a:rPr lang="en-US" sz="1200" dirty="0"/>
              <a:t>4. Refreshing Package (2 </a:t>
            </a:r>
            <a:r>
              <a:rPr lang="en-US" sz="1200" dirty="0" err="1"/>
              <a:t>Hrs</a:t>
            </a:r>
            <a:r>
              <a:rPr lang="en-US" sz="1200" dirty="0"/>
              <a:t>)	</a:t>
            </a:r>
          </a:p>
          <a:p>
            <a:r>
              <a:rPr lang="en-US" sz="1200" dirty="0"/>
              <a:t>5. Relaxing Package (3Hrs)	</a:t>
            </a:r>
          </a:p>
          <a:p>
            <a:r>
              <a:rPr lang="en-US" sz="1200" dirty="0"/>
              <a:t>6. Honeymoon Package (3 </a:t>
            </a:r>
            <a:r>
              <a:rPr lang="en-US" sz="1200" dirty="0" err="1"/>
              <a:t>Hrs</a:t>
            </a:r>
            <a:r>
              <a:rPr lang="en-US" sz="1200" dirty="0"/>
              <a:t>)</a:t>
            </a:r>
          </a:p>
          <a:p>
            <a:endParaRPr lang="en-US" sz="1200" dirty="0"/>
          </a:p>
          <a:p>
            <a:pPr marL="0" indent="0">
              <a:buNone/>
            </a:pPr>
            <a:endParaRPr lang="en-US" sz="1200"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55774" y="4108360"/>
            <a:ext cx="2616426" cy="2292440"/>
          </a:xfr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108359"/>
            <a:ext cx="2616426" cy="239547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4569" y="1590541"/>
            <a:ext cx="2617631" cy="2427667"/>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5880" y="1619518"/>
            <a:ext cx="2616426" cy="2369712"/>
          </a:xfrm>
          <a:prstGeom prst="rect">
            <a:avLst/>
          </a:prstGeom>
        </p:spPr>
      </p:pic>
    </p:spTree>
    <p:extLst>
      <p:ext uri="{BB962C8B-B14F-4D97-AF65-F5344CB8AC3E}">
        <p14:creationId xmlns:p14="http://schemas.microsoft.com/office/powerpoint/2010/main" val="557319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64430"/>
          </a:xfrm>
          <a:solidFill>
            <a:srgbClr val="FF0000"/>
          </a:solidFill>
        </p:spPr>
        <p:txBody>
          <a:bodyPr>
            <a:normAutofit fontScale="90000"/>
          </a:bodyPr>
          <a:lstStyle/>
          <a:p>
            <a:pPr algn="ctr"/>
            <a:r>
              <a:rPr lang="en-US" b="1" dirty="0"/>
              <a:t>Fast Boat Transfer to Gili, Ns </a:t>
            </a:r>
            <a:r>
              <a:rPr lang="en-US" b="1" dirty="0" err="1"/>
              <a:t>Penida</a:t>
            </a:r>
            <a:r>
              <a:rPr lang="en-US" b="1" dirty="0"/>
              <a:t> or </a:t>
            </a:r>
            <a:r>
              <a:rPr lang="en-US" b="1" dirty="0" err="1"/>
              <a:t>Lembongan</a:t>
            </a:r>
            <a:endParaRPr lang="en-US" b="1" dirty="0"/>
          </a:p>
        </p:txBody>
      </p:sp>
      <p:sp>
        <p:nvSpPr>
          <p:cNvPr id="12" name="Content Placeholder 11"/>
          <p:cNvSpPr>
            <a:spLocks noGrp="1"/>
          </p:cNvSpPr>
          <p:nvPr>
            <p:ph sz="half" idx="2"/>
          </p:nvPr>
        </p:nvSpPr>
        <p:spPr/>
        <p:txBody>
          <a:bodyPr>
            <a:normAutofit/>
          </a:bodyPr>
          <a:lstStyle/>
          <a:p>
            <a:r>
              <a:rPr lang="en-US" sz="2400" b="1" dirty="0"/>
              <a:t>Fast Boat Transfer (include share transport pick up) Minimum for 2 Pax</a:t>
            </a:r>
          </a:p>
          <a:p>
            <a:r>
              <a:rPr lang="en-US" sz="2400" b="1" dirty="0"/>
              <a:t>1. Gili Island :  Transfer with Bluewater express fast boat.</a:t>
            </a:r>
          </a:p>
          <a:p>
            <a:r>
              <a:rPr lang="en-US" sz="2400" b="1" dirty="0"/>
              <a:t>2. Nusa </a:t>
            </a:r>
            <a:r>
              <a:rPr lang="en-US" sz="2400" b="1" dirty="0" err="1"/>
              <a:t>Penida</a:t>
            </a:r>
            <a:r>
              <a:rPr lang="en-US" sz="2400" b="1" dirty="0"/>
              <a:t> Island : Transfer with Maruti fast boat.</a:t>
            </a:r>
          </a:p>
          <a:p>
            <a:r>
              <a:rPr lang="en-US" sz="2400" b="1" dirty="0"/>
              <a:t>3. </a:t>
            </a:r>
            <a:r>
              <a:rPr lang="en-US" sz="2400" b="1" dirty="0" err="1"/>
              <a:t>Lembongan</a:t>
            </a:r>
            <a:r>
              <a:rPr lang="en-US" sz="2400" b="1" dirty="0"/>
              <a:t> Island : Transfer with Glory fast boat. </a:t>
            </a:r>
          </a:p>
        </p:txBody>
      </p:sp>
      <p:pic>
        <p:nvPicPr>
          <p:cNvPr id="7" name="Content Placeholder 6">
            <a:extLst>
              <a:ext uri="{FF2B5EF4-FFF2-40B4-BE49-F238E27FC236}">
                <a16:creationId xmlns:a16="http://schemas.microsoft.com/office/drawing/2014/main" id="{7EBE2DB8-263B-4F58-8D50-2433146A48B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199" y="1825625"/>
            <a:ext cx="2633871" cy="1739210"/>
          </a:xfrm>
        </p:spPr>
      </p:pic>
      <p:pic>
        <p:nvPicPr>
          <p:cNvPr id="9" name="Picture 8">
            <a:extLst>
              <a:ext uri="{FF2B5EF4-FFF2-40B4-BE49-F238E27FC236}">
                <a16:creationId xmlns:a16="http://schemas.microsoft.com/office/drawing/2014/main" id="{585431F1-6193-4A22-A7D1-154F60E8F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4784" y="1834656"/>
            <a:ext cx="2514702" cy="1730179"/>
          </a:xfrm>
          <a:prstGeom prst="rect">
            <a:avLst/>
          </a:prstGeom>
        </p:spPr>
      </p:pic>
      <p:pic>
        <p:nvPicPr>
          <p:cNvPr id="11" name="Picture 10">
            <a:extLst>
              <a:ext uri="{FF2B5EF4-FFF2-40B4-BE49-F238E27FC236}">
                <a16:creationId xmlns:a16="http://schemas.microsoft.com/office/drawing/2014/main" id="{0CBA6ACE-A2E9-4F7C-BBBD-37460BA50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270" y="3734743"/>
            <a:ext cx="2590800" cy="2107096"/>
          </a:xfrm>
          <a:prstGeom prst="rect">
            <a:avLst/>
          </a:prstGeom>
        </p:spPr>
      </p:pic>
      <p:pic>
        <p:nvPicPr>
          <p:cNvPr id="4" name="Picture 3">
            <a:extLst>
              <a:ext uri="{FF2B5EF4-FFF2-40B4-BE49-F238E27FC236}">
                <a16:creationId xmlns:a16="http://schemas.microsoft.com/office/drawing/2014/main" id="{DC23988A-189D-4827-A2E3-605125F16A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4784" y="3744153"/>
            <a:ext cx="2531216" cy="2097686"/>
          </a:xfrm>
          <a:prstGeom prst="rect">
            <a:avLst/>
          </a:prstGeom>
        </p:spPr>
      </p:pic>
    </p:spTree>
    <p:extLst>
      <p:ext uri="{BB962C8B-B14F-4D97-AF65-F5344CB8AC3E}">
        <p14:creationId xmlns:p14="http://schemas.microsoft.com/office/powerpoint/2010/main" val="3606210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5793"/>
          </a:xfrm>
          <a:solidFill>
            <a:srgbClr val="FF0000"/>
          </a:solidFill>
        </p:spPr>
        <p:txBody>
          <a:bodyPr/>
          <a:lstStyle/>
          <a:p>
            <a:pPr algn="ctr"/>
            <a:r>
              <a:rPr lang="en-US" b="1"/>
              <a:t>DEVDAN SHOW</a:t>
            </a:r>
            <a:endParaRPr lang="en-US" b="1" dirty="0"/>
          </a:p>
        </p:txBody>
      </p:sp>
      <p:sp>
        <p:nvSpPr>
          <p:cNvPr id="4" name="Content Placeholder 3"/>
          <p:cNvSpPr>
            <a:spLocks noGrp="1"/>
          </p:cNvSpPr>
          <p:nvPr>
            <p:ph sz="half" idx="2"/>
          </p:nvPr>
        </p:nvSpPr>
        <p:spPr/>
        <p:txBody>
          <a:bodyPr>
            <a:normAutofit fontScale="77500" lnSpcReduction="20000"/>
          </a:bodyPr>
          <a:lstStyle/>
          <a:p>
            <a:pPr algn="just"/>
            <a:r>
              <a:rPr lang="en-US" b="0" i="0">
                <a:solidFill>
                  <a:srgbClr val="666666"/>
                </a:solidFill>
                <a:effectLst/>
                <a:latin typeface="Noto Serif Armenian"/>
              </a:rPr>
              <a:t>Bali Nusa Dua Theatre is the premiere setting to showcase Bali and Nusantara’s rich and diverse cultures with stunning illusion, dazzling costumes, uniquely artistic contemporary cultural dances and heart-stopping aerial acrobatic performances. The audience is taken on a magical journey across Bali and beyond to the Archipelago of Indonesia. This 45-minutes mega production of devdan is a “must-see” show where you discover Indonesia in a thrilling and enchanting way, as never experienced before. See the show and be prepared to fall in love with our amazing Indonesia.</a:t>
            </a:r>
          </a:p>
          <a:p>
            <a:pPr algn="just"/>
            <a:r>
              <a:rPr lang="en-US"/>
              <a:t>Pick </a:t>
            </a:r>
            <a:r>
              <a:rPr lang="en-US" dirty="0"/>
              <a:t>up </a:t>
            </a:r>
            <a:r>
              <a:rPr lang="en-US"/>
              <a:t>: 18.00</a:t>
            </a:r>
            <a:endParaRPr lang="en-US" dirty="0"/>
          </a:p>
          <a:p>
            <a:pPr marL="0" indent="0">
              <a:buNone/>
            </a:pPr>
            <a:endParaRPr lang="en-US" dirty="0"/>
          </a:p>
        </p:txBody>
      </p:sp>
      <p:pic>
        <p:nvPicPr>
          <p:cNvPr id="8" name="Picture 2" descr="Harga tiket masuk Devdan Show terbaru di Nusa Dua Theater">
            <a:extLst>
              <a:ext uri="{FF2B5EF4-FFF2-40B4-BE49-F238E27FC236}">
                <a16:creationId xmlns:a16="http://schemas.microsoft.com/office/drawing/2014/main" id="{3A43C4C5-C217-3F6F-181B-81CDE7097F6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482945"/>
            <a:ext cx="4136055" cy="25183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9 Alasan Mengapa Kamu Akan Menyesal Melewatkan Devdan Show Saat di Bali">
            <a:extLst>
              <a:ext uri="{FF2B5EF4-FFF2-40B4-BE49-F238E27FC236}">
                <a16:creationId xmlns:a16="http://schemas.microsoft.com/office/drawing/2014/main" id="{4C708D84-CF58-1C0C-133D-F21B975DA3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9945" y="3989806"/>
            <a:ext cx="4136055" cy="2757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42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64430"/>
          </a:xfrm>
          <a:solidFill>
            <a:srgbClr val="FF0000"/>
          </a:solidFill>
        </p:spPr>
        <p:txBody>
          <a:bodyPr/>
          <a:lstStyle/>
          <a:p>
            <a:pPr algn="ctr"/>
            <a:r>
              <a:rPr lang="en-US" b="1"/>
              <a:t>Canyon Tubing</a:t>
            </a:r>
            <a:endParaRPr lang="en-US" b="1" dirty="0"/>
          </a:p>
        </p:txBody>
      </p:sp>
      <p:sp>
        <p:nvSpPr>
          <p:cNvPr id="12" name="Content Placeholder 11"/>
          <p:cNvSpPr>
            <a:spLocks noGrp="1"/>
          </p:cNvSpPr>
          <p:nvPr>
            <p:ph sz="half" idx="2"/>
          </p:nvPr>
        </p:nvSpPr>
        <p:spPr/>
        <p:txBody>
          <a:bodyPr>
            <a:normAutofit fontScale="70000" lnSpcReduction="20000"/>
          </a:bodyPr>
          <a:lstStyle/>
          <a:p>
            <a:pPr marL="0" indent="0">
              <a:buNone/>
            </a:pPr>
            <a:endParaRPr lang="en-US" sz="3600" b="1" dirty="0"/>
          </a:p>
          <a:p>
            <a:pPr algn="just"/>
            <a:r>
              <a:rPr lang="en-US" sz="2600" b="0" i="0">
                <a:solidFill>
                  <a:srgbClr val="666666"/>
                </a:solidFill>
                <a:effectLst/>
              </a:rPr>
              <a:t>Make your way through a secluded canyon by land, water, and air in one exciting trip! Drift down the Siap River in your own inflatable tube through the virgin wilderness on an idyllic stream hidden inside a secret canyon. First, climb aboard one of our 4WD vehicles (navigated by our guide) for a fun-filled ride through the jungle to the canyon, and then jump into your tube. The river current (no paddling necessary) will float you down while our guides will give you commentary on the area. If you’re lucky, you might spot monkeys or rare birds nestled in the treetops. At the end of the tour, our off-road vehicle will bring you from the riverbank to our base camp (no torturous stair climbing before or after the tour!).</a:t>
            </a:r>
            <a:endParaRPr lang="en-US" sz="2600" b="1" dirty="0"/>
          </a:p>
          <a:p>
            <a:pPr marL="0" indent="0" algn="just">
              <a:buNone/>
            </a:pPr>
            <a:r>
              <a:rPr lang="en-US" sz="2600" b="1" dirty="0"/>
              <a:t>Pick up 07.00 – 07.30 AM  (Min 2 pax)</a:t>
            </a:r>
          </a:p>
        </p:txBody>
      </p:sp>
      <p:pic>
        <p:nvPicPr>
          <p:cNvPr id="1026" name="Picture 2" descr="Bali Quad Discovery Tours">
            <a:extLst>
              <a:ext uri="{FF2B5EF4-FFF2-40B4-BE49-F238E27FC236}">
                <a16:creationId xmlns:a16="http://schemas.microsoft.com/office/drawing/2014/main" id="{8DEE31A0-792A-D863-56C2-A45935AA928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199" y="1587242"/>
            <a:ext cx="4564413" cy="241405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ali Quad Discovery Tours - Off Road Adventure Bali">
            <a:extLst>
              <a:ext uri="{FF2B5EF4-FFF2-40B4-BE49-F238E27FC236}">
                <a16:creationId xmlns:a16="http://schemas.microsoft.com/office/drawing/2014/main" id="{33E89773-DE8B-48FE-2EC3-D3C704C3E8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7058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li: Canyon Tubing Adventure | GetYourGuide">
            <a:extLst>
              <a:ext uri="{FF2B5EF4-FFF2-40B4-BE49-F238E27FC236}">
                <a16:creationId xmlns:a16="http://schemas.microsoft.com/office/drawing/2014/main" id="{25EEBA8F-D30B-7B71-748E-4730E201A5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1325" y="4001294"/>
            <a:ext cx="2421288" cy="2112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953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1021</TotalTime>
  <Words>5040</Words>
  <Application>Microsoft Office PowerPoint</Application>
  <PresentationFormat>Widescreen</PresentationFormat>
  <Paragraphs>233</Paragraphs>
  <Slides>27</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vt:lpstr>
      <vt:lpstr>Calibri</vt:lpstr>
      <vt:lpstr>Calibri Light</vt:lpstr>
      <vt:lpstr>Helvetica Neue</vt:lpstr>
      <vt:lpstr>Montserrat</vt:lpstr>
      <vt:lpstr>Noto Serif Armenian</vt:lpstr>
      <vt:lpstr>Poppins</vt:lpstr>
      <vt:lpstr>Questrial</vt:lpstr>
      <vt:lpstr>Raleway</vt:lpstr>
      <vt:lpstr>Wingdings</vt:lpstr>
      <vt:lpstr>Office Theme</vt:lpstr>
      <vt:lpstr>ATV  Adventure</vt:lpstr>
      <vt:lpstr>JUNGLE BUGGIES</vt:lpstr>
      <vt:lpstr>QUAD BIKE </vt:lpstr>
      <vt:lpstr>WHITE WATER RAFTING</vt:lpstr>
      <vt:lpstr>ELEPHANT PARK TOUR</vt:lpstr>
      <vt:lpstr>Lembongan Island Beach Club Cruise</vt:lpstr>
      <vt:lpstr>Beach Club Cruise &amp;  Scuba Dive at Lembongan </vt:lpstr>
      <vt:lpstr>Snorkeling in Nusa Penida </vt:lpstr>
      <vt:lpstr>Beach Club Cruise &amp; Aquanauts</vt:lpstr>
      <vt:lpstr>Lembongan Island Reef Cruise</vt:lpstr>
      <vt:lpstr>Sunset Dinner Cruise</vt:lpstr>
      <vt:lpstr>Water Sport  Adventure</vt:lpstr>
      <vt:lpstr>ZOO EXPLORER</vt:lpstr>
      <vt:lpstr>Warung Nia Cooking Class in Seminyak</vt:lpstr>
      <vt:lpstr>Casa Luna Cooking Class in Ubud</vt:lpstr>
      <vt:lpstr>ATV ON THE BEACH TOUR</vt:lpstr>
      <vt:lpstr>ADMISSION WATERBOM BALI DAY PASS </vt:lpstr>
      <vt:lpstr>TRANS STUDIO THEME PARK</vt:lpstr>
      <vt:lpstr>“Mystical Volcanoes” by Bali Jeep Tour</vt:lpstr>
      <vt:lpstr>“Amazing Jeep Sunrise” by Bali Jeep Tour</vt:lpstr>
      <vt:lpstr>Mountain Cycling By Mason Adventure</vt:lpstr>
      <vt:lpstr>Kintamani to Ubud Downhill Cycling Tour</vt:lpstr>
      <vt:lpstr>Green Bikes (E Bike) Jatiluwih Surroundings</vt:lpstr>
      <vt:lpstr>Massage &amp;SPA Package</vt:lpstr>
      <vt:lpstr>Fast Boat Transfer to Gili, Ns Penida or Lembongan</vt:lpstr>
      <vt:lpstr>DEVDAN SHOW</vt:lpstr>
      <vt:lpstr>Canyon Tubing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VW Safari Exotic Bali Tour Private</dc:title>
  <dc:creator>user</dc:creator>
  <cp:lastModifiedBy>made dwi</cp:lastModifiedBy>
  <cp:revision>99</cp:revision>
  <cp:lastPrinted>2025-01-29T16:07:37Z</cp:lastPrinted>
  <dcterms:created xsi:type="dcterms:W3CDTF">2022-10-03T01:12:59Z</dcterms:created>
  <dcterms:modified xsi:type="dcterms:W3CDTF">2025-01-29T16:14:27Z</dcterms:modified>
</cp:coreProperties>
</file>